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9" r:id="rId4"/>
  </p:sldMasterIdLst>
  <p:notesMasterIdLst>
    <p:notesMasterId r:id="rId7"/>
  </p:notesMasterIdLst>
  <p:handoutMasterIdLst>
    <p:handoutMasterId r:id="rId8"/>
  </p:handoutMasterIdLst>
  <p:sldIdLst>
    <p:sldId id="258" r:id="rId5"/>
    <p:sldId id="284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8" userDrawn="1">
          <p15:clr>
            <a:srgbClr val="A4A3A4"/>
          </p15:clr>
        </p15:guide>
        <p15:guide id="2" orient="horz" pos="1850" userDrawn="1">
          <p15:clr>
            <a:srgbClr val="A4A3A4"/>
          </p15:clr>
        </p15:guide>
        <p15:guide id="3" orient="horz" pos="1918" userDrawn="1">
          <p15:clr>
            <a:srgbClr val="A4A3A4"/>
          </p15:clr>
        </p15:guide>
        <p15:guide id="4" orient="horz" pos="2780" userDrawn="1">
          <p15:clr>
            <a:srgbClr val="A4A3A4"/>
          </p15:clr>
        </p15:guide>
        <p15:guide id="5" orient="horz" pos="2848" userDrawn="1">
          <p15:clr>
            <a:srgbClr val="A4A3A4"/>
          </p15:clr>
        </p15:guide>
        <p15:guide id="6" orient="horz" pos="3710" userDrawn="1">
          <p15:clr>
            <a:srgbClr val="A4A3A4"/>
          </p15:clr>
        </p15:guide>
        <p15:guide id="7" orient="horz" pos="3868" userDrawn="1">
          <p15:clr>
            <a:srgbClr val="A4A3A4"/>
          </p15:clr>
        </p15:guide>
        <p15:guide id="8" orient="horz" pos="987" userDrawn="1">
          <p15:clr>
            <a:srgbClr val="A4A3A4"/>
          </p15:clr>
        </p15:guide>
        <p15:guide id="9" pos="3795" userDrawn="1">
          <p15:clr>
            <a:srgbClr val="A4A3A4"/>
          </p15:clr>
        </p15:guide>
        <p15:guide id="10" pos="211" userDrawn="1">
          <p15:clr>
            <a:srgbClr val="A4A3A4"/>
          </p15:clr>
        </p15:guide>
        <p15:guide id="11" pos="7468" userDrawn="1">
          <p15:clr>
            <a:srgbClr val="A4A3A4"/>
          </p15:clr>
        </p15:guide>
        <p15:guide id="12" pos="3887" userDrawn="1">
          <p15:clr>
            <a:srgbClr val="A4A3A4"/>
          </p15:clr>
        </p15:guide>
        <p15:guide id="13" pos="2571" userDrawn="1">
          <p15:clr>
            <a:srgbClr val="A4A3A4"/>
          </p15:clr>
        </p15:guide>
        <p15:guide id="14" pos="2660" userDrawn="1">
          <p15:clr>
            <a:srgbClr val="A4A3A4"/>
          </p15:clr>
        </p15:guide>
        <p15:guide id="15" pos="5020" userDrawn="1">
          <p15:clr>
            <a:srgbClr val="A4A3A4"/>
          </p15:clr>
        </p15:guide>
        <p15:guide id="16" pos="51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C23"/>
    <a:srgbClr val="999999"/>
    <a:srgbClr val="666666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 autoAdjust="0"/>
    <p:restoredTop sz="93741"/>
  </p:normalViewPr>
  <p:slideViewPr>
    <p:cSldViewPr snapToGrid="0">
      <p:cViewPr varScale="1">
        <p:scale>
          <a:sx n="148" d="100"/>
          <a:sy n="148" d="100"/>
        </p:scale>
        <p:origin x="216" y="288"/>
      </p:cViewPr>
      <p:guideLst>
        <p:guide orient="horz" pos="828"/>
        <p:guide orient="horz" pos="1850"/>
        <p:guide orient="horz" pos="1918"/>
        <p:guide orient="horz" pos="2780"/>
        <p:guide orient="horz" pos="2848"/>
        <p:guide orient="horz" pos="3710"/>
        <p:guide orient="horz" pos="3868"/>
        <p:guide orient="horz" pos="987"/>
        <p:guide pos="3795"/>
        <p:guide pos="211"/>
        <p:guide pos="7468"/>
        <p:guide pos="3887"/>
        <p:guide pos="2571"/>
        <p:guide pos="2660"/>
        <p:guide pos="5020"/>
        <p:guide pos="511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23F42E-ACE3-41FA-BF4A-44A218C90A85}" type="datetimeFigureOut">
              <a:rPr lang="en-US"/>
              <a:pPr/>
              <a:t>2/15/22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5E0646-DFDE-404A-A9A5-C65D329A58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13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fld id="{E411FC19-95F7-4C32-B650-4532D41A3C7F}" type="datetimeFigureOut">
              <a:rPr lang="en-US"/>
              <a:pPr>
                <a:defRPr/>
              </a:pPr>
              <a:t>2/15/22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514350"/>
            <a:ext cx="3022600" cy="1701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39751" y="2294335"/>
            <a:ext cx="8159749" cy="42124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fld id="{E2E6A1B4-FF19-4257-8AB0-F3620BDDA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00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44575" y="514350"/>
            <a:ext cx="3022600" cy="1701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dirty="0">
              <a:latin typeface="Arial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69D5BF0-B0F5-42DF-B195-93EB2C0A37B1}" type="slidenum">
              <a:rPr lang="en-US" smtClean="0"/>
              <a:pPr eaLnBrk="1" hangingPunct="1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4575" y="514350"/>
            <a:ext cx="3022600" cy="170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E6A1B4-FF19-4257-8AB0-F3620BDDA7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17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30925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55671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92300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3200" y="1447800"/>
            <a:ext cx="61976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864" y="2547892"/>
            <a:ext cx="39624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52889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56616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77506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57454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2/15/22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71470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04AF-4174-4841-A1BE-96C1EF71E5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D55609-8277-4E9C-AF8C-9B71A6667624}"/>
              </a:ext>
            </a:extLst>
          </p:cNvPr>
          <p:cNvSpPr/>
          <p:nvPr userDrawn="1"/>
        </p:nvSpPr>
        <p:spPr>
          <a:xfrm rot="10800000">
            <a:off x="-1" y="794993"/>
            <a:ext cx="6096000" cy="9352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9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9C4B5CA8-D63B-E642-9140-81F1E37E67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8" t="17601" r="9439" b="19142"/>
          <a:stretch/>
        </p:blipFill>
        <p:spPr>
          <a:xfrm>
            <a:off x="9301951" y="6298824"/>
            <a:ext cx="1360497" cy="480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58AEFF-3578-482E-A0A0-CC5CE755117C}"/>
              </a:ext>
            </a:extLst>
          </p:cNvPr>
          <p:cNvSpPr txBox="1"/>
          <p:nvPr userDrawn="1"/>
        </p:nvSpPr>
        <p:spPr>
          <a:xfrm>
            <a:off x="8343039" y="6471222"/>
            <a:ext cx="2869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 </a:t>
            </a:r>
            <a:r>
              <a:rPr lang="en-GB" sz="1400" dirty="0" err="1"/>
              <a:t>w</a:t>
            </a:r>
            <a:r>
              <a:rPr lang="en-GB" sz="1400" dirty="0"/>
              <a:t> </a:t>
            </a:r>
            <a:r>
              <a:rPr lang="en-GB" sz="1400" dirty="0" err="1"/>
              <a:t>w</a:t>
            </a:r>
            <a:r>
              <a:rPr lang="en-GB" sz="1400" dirty="0"/>
              <a:t> . g e t			         . c o m</a:t>
            </a:r>
          </a:p>
        </p:txBody>
      </p:sp>
    </p:spTree>
    <p:extLst>
      <p:ext uri="{BB962C8B-B14F-4D97-AF65-F5344CB8AC3E}">
        <p14:creationId xmlns:p14="http://schemas.microsoft.com/office/powerpoint/2010/main" val="3061130380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2/15/22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02633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08907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8815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6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  <p:sldLayoutId id="2147484171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35FFBD4-F0A0-7147-B658-2A2888531D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056" y="1996317"/>
            <a:ext cx="4963886" cy="22916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78B382-BB96-3F46-B291-283BE54082E9}"/>
              </a:ext>
            </a:extLst>
          </p:cNvPr>
          <p:cNvSpPr txBox="1"/>
          <p:nvPr/>
        </p:nvSpPr>
        <p:spPr>
          <a:xfrm>
            <a:off x="5244644" y="5768446"/>
            <a:ext cx="1702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 R E S E N T E D   B 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40587A-9D8B-412D-8CEC-5F13A49DB448}"/>
              </a:ext>
            </a:extLst>
          </p:cNvPr>
          <p:cNvSpPr txBox="1"/>
          <p:nvPr/>
        </p:nvSpPr>
        <p:spPr>
          <a:xfrm>
            <a:off x="4962515" y="6170782"/>
            <a:ext cx="22669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 </a:t>
            </a:r>
            <a:r>
              <a:rPr lang="en-GB" sz="1400" dirty="0" err="1"/>
              <a:t>w</a:t>
            </a:r>
            <a:r>
              <a:rPr lang="en-GB" sz="1400" dirty="0"/>
              <a:t> </a:t>
            </a:r>
            <a:r>
              <a:rPr lang="en-GB" sz="1400" dirty="0" err="1"/>
              <a:t>w</a:t>
            </a:r>
            <a:r>
              <a:rPr lang="en-GB" sz="1400" dirty="0"/>
              <a:t> . g e t b s a f er . c o 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402979" y="270001"/>
            <a:ext cx="8769005" cy="50639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3200" b="1" dirty="0">
                <a:solidFill>
                  <a:srgbClr val="FF8C23"/>
                </a:solidFill>
                <a:latin typeface="Calibri"/>
                <a:ea typeface="Calibri" charset="0"/>
                <a:cs typeface="Calibri"/>
              </a:rPr>
              <a:t>Safety Moment – Perception of Risk</a:t>
            </a:r>
            <a:endParaRPr lang="en-GB" altLang="en-US" sz="3200" b="1" dirty="0">
              <a:solidFill>
                <a:srgbClr val="FF8C23"/>
              </a:solidFill>
              <a:ea typeface="+mn-lt"/>
              <a:cs typeface="+mn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9FDB4C-D4BA-420A-AE7E-7962725FE1AC}"/>
              </a:ext>
            </a:extLst>
          </p:cNvPr>
          <p:cNvCxnSpPr>
            <a:cxnSpLocks/>
          </p:cNvCxnSpPr>
          <p:nvPr/>
        </p:nvCxnSpPr>
        <p:spPr>
          <a:xfrm>
            <a:off x="6082474" y="1054359"/>
            <a:ext cx="0" cy="5524310"/>
          </a:xfrm>
          <a:prstGeom prst="line">
            <a:avLst/>
          </a:prstGeom>
          <a:ln w="25400">
            <a:solidFill>
              <a:srgbClr val="FF8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6F0452-4CBA-43DD-806F-35A009F04BFB}"/>
              </a:ext>
            </a:extLst>
          </p:cNvPr>
          <p:cNvCxnSpPr>
            <a:cxnSpLocks/>
          </p:cNvCxnSpPr>
          <p:nvPr/>
        </p:nvCxnSpPr>
        <p:spPr>
          <a:xfrm>
            <a:off x="495663" y="3574361"/>
            <a:ext cx="11173621" cy="824"/>
          </a:xfrm>
          <a:prstGeom prst="line">
            <a:avLst/>
          </a:prstGeom>
          <a:ln w="25400">
            <a:solidFill>
              <a:srgbClr val="FF8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>
            <a:extLst>
              <a:ext uri="{FF2B5EF4-FFF2-40B4-BE49-F238E27FC236}">
                <a16:creationId xmlns:a16="http://schemas.microsoft.com/office/drawing/2014/main" id="{6FB928B9-55DC-4825-BD6F-0BDFADBC8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1406" y1="56641" x2="41406" y2="566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846" y="3678151"/>
            <a:ext cx="2427638" cy="242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E7A4C28-A56F-4706-A77F-D58C515F96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7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524" b="89868" l="9910" r="89640">
                        <a14:foregroundMark x1="33333" y1="9251" x2="56757" y2="6608"/>
                        <a14:foregroundMark x1="56757" y1="6608" x2="66667" y2="10132"/>
                        <a14:foregroundMark x1="38288" y1="31718" x2="39640" y2="31718"/>
                        <a14:foregroundMark x1="49550" y1="58590" x2="49550" y2="58590"/>
                        <a14:foregroundMark x1="53604" y1="3524" x2="51351" y2="3965"/>
                      </a14:backgroundRemoval>
                    </a14:imgEffect>
                  </a14:imgLayer>
                </a14:imgProps>
              </a:ext>
            </a:extLst>
          </a:blip>
          <a:srcRect l="8816" r="7787" b="20439"/>
          <a:stretch/>
        </p:blipFill>
        <p:spPr>
          <a:xfrm>
            <a:off x="2116940" y="1312117"/>
            <a:ext cx="1963666" cy="19155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78B238A-8E69-4F39-9909-27B94A6321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74000" y="1063043"/>
            <a:ext cx="3231160" cy="23044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2E89736-FE1F-4406-9B84-D15BBC20521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24599" y="3917995"/>
            <a:ext cx="2548349" cy="2505673"/>
          </a:xfrm>
          <a:prstGeom prst="rect">
            <a:avLst/>
          </a:prstGeom>
        </p:spPr>
      </p:pic>
      <p:sp>
        <p:nvSpPr>
          <p:cNvPr id="15" name="Content Placeholder 7">
            <a:extLst>
              <a:ext uri="{FF2B5EF4-FFF2-40B4-BE49-F238E27FC236}">
                <a16:creationId xmlns:a16="http://schemas.microsoft.com/office/drawing/2014/main" id="{2331D56F-C853-7345-AB98-CDE0E45AFDFB}"/>
              </a:ext>
            </a:extLst>
          </p:cNvPr>
          <p:cNvSpPr txBox="1">
            <a:spLocks/>
          </p:cNvSpPr>
          <p:nvPr/>
        </p:nvSpPr>
        <p:spPr bwMode="auto">
          <a:xfrm>
            <a:off x="491723" y="835639"/>
            <a:ext cx="5512001" cy="2437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WHAT IS IT?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202124"/>
                </a:solidFill>
                <a:latin typeface="arial" panose="020B0604020202020204" pitchFamily="34" charset="0"/>
              </a:rPr>
              <a:t>T</a:t>
            </a:r>
            <a:r>
              <a:rPr lang="en-GB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he</a:t>
            </a:r>
            <a:r>
              <a:rPr lang="en-GB" sz="16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way you think about or understand a risk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Perception of risk is a subjective matter, meaning it is quite personal to each individual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b="0" i="0" dirty="0">
                <a:solidFill>
                  <a:srgbClr val="363636"/>
                </a:solidFill>
                <a:effectLst/>
                <a:latin typeface="Arial" panose="020B0604020202020204" pitchFamily="34" charset="0"/>
              </a:rPr>
              <a:t>Oscar Wilde  (1854-1900) once said, </a:t>
            </a:r>
            <a:r>
              <a:rPr lang="en-GB" sz="1600" b="0" i="1" dirty="0">
                <a:solidFill>
                  <a:srgbClr val="363636"/>
                </a:solidFill>
                <a:effectLst/>
                <a:latin typeface="Arial" panose="020B0604020202020204" pitchFamily="34" charset="0"/>
              </a:rPr>
              <a:t>A truth ceases to be a truth as soon as two people perceive it.</a:t>
            </a:r>
            <a:endParaRPr lang="en-GB" sz="1600" b="0" i="0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GB" sz="1700" dirty="0"/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920E5782-75ED-1D46-8A77-5AB876FF9952}"/>
              </a:ext>
            </a:extLst>
          </p:cNvPr>
          <p:cNvSpPr txBox="1">
            <a:spLocks/>
          </p:cNvSpPr>
          <p:nvPr/>
        </p:nvSpPr>
        <p:spPr bwMode="auto">
          <a:xfrm>
            <a:off x="6364010" y="768006"/>
            <a:ext cx="5511999" cy="2437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FORMING A PERCEPTION OF RISK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b="0" i="0" dirty="0">
                <a:solidFill>
                  <a:srgbClr val="363636"/>
                </a:solidFill>
                <a:effectLst/>
                <a:latin typeface="Arial" panose="020B0604020202020204" pitchFamily="34" charset="0"/>
              </a:rPr>
              <a:t>Each person has their own opinions, memories, attitudes, experiences and cultural influences.</a:t>
            </a:r>
            <a:endParaRPr lang="en-GB" sz="1600" b="0" i="0" strike="sngStrike" dirty="0">
              <a:solidFill>
                <a:srgbClr val="363636"/>
              </a:solidFill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P</a:t>
            </a:r>
            <a:r>
              <a:rPr lang="en-GB" sz="1600" b="0" i="0" dirty="0">
                <a:solidFill>
                  <a:srgbClr val="363636"/>
                </a:solidFill>
                <a:effectLst/>
                <a:latin typeface="Arial" panose="020B0604020202020204" pitchFamily="34" charset="0"/>
              </a:rPr>
              <a:t>reconceived assumptions and conclusions about a risk, influenced by factors such as: 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600" b="0" i="0" dirty="0">
                <a:solidFill>
                  <a:srgbClr val="363636"/>
                </a:solidFill>
                <a:effectLst/>
                <a:latin typeface="Arial" panose="020B0604020202020204" pitchFamily="34" charset="0"/>
              </a:rPr>
              <a:t>f</a:t>
            </a: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amiliarity with the risk, 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recent events, 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degree of control, 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direct benefit or impact</a:t>
            </a:r>
            <a:r>
              <a:rPr lang="en-GB" sz="1600" b="1" i="0" dirty="0">
                <a:solidFill>
                  <a:srgbClr val="333333"/>
                </a:solidFill>
                <a:effectLst/>
                <a:latin typeface="Roboto Slab"/>
              </a:rPr>
              <a:t>.</a:t>
            </a:r>
            <a:endParaRPr lang="en-GB" sz="1600" dirty="0">
              <a:solidFill>
                <a:srgbClr val="363636"/>
              </a:solidFill>
              <a:latin typeface="Arial" panose="020B0604020202020204" pitchFamily="34" charset="0"/>
            </a:endParaRP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GB" sz="1700" dirty="0"/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258B9808-9FD5-024B-941E-B694848E6EA1}"/>
              </a:ext>
            </a:extLst>
          </p:cNvPr>
          <p:cNvSpPr txBox="1">
            <a:spLocks/>
          </p:cNvSpPr>
          <p:nvPr/>
        </p:nvSpPr>
        <p:spPr bwMode="auto">
          <a:xfrm>
            <a:off x="491723" y="3548401"/>
            <a:ext cx="5512000" cy="24203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THINGS TO BE AWARE OF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Tendency to seek out information that confirms opinions or prejudices (known as “cognitive bias”).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“</a:t>
            </a:r>
            <a:r>
              <a:rPr lang="en-GB" sz="1600" i="1" dirty="0">
                <a:solidFill>
                  <a:srgbClr val="363636"/>
                </a:solidFill>
                <a:latin typeface="Arial" panose="020B0604020202020204" pitchFamily="34" charset="0"/>
              </a:rPr>
              <a:t>Familiarity breeds contempt</a:t>
            </a: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” - If you know a situation very well you can easily: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lose respect for the risk (known as “risk normalisation”)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disregard others´ opinions or views about the risk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b="0" i="0" dirty="0">
                <a:solidFill>
                  <a:srgbClr val="363636"/>
                </a:solidFill>
                <a:effectLst/>
                <a:latin typeface="Arial" panose="020B0604020202020204" pitchFamily="34" charset="0"/>
              </a:rPr>
              <a:t>Desire for personal control means the perceived risk may get </a:t>
            </a: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magnified in </a:t>
            </a:r>
            <a:r>
              <a:rPr lang="en-GB" sz="1600" b="0" i="0" dirty="0">
                <a:solidFill>
                  <a:srgbClr val="363636"/>
                </a:solidFill>
                <a:effectLst/>
                <a:latin typeface="Arial" panose="020B0604020202020204" pitchFamily="34" charset="0"/>
              </a:rPr>
              <a:t>certain situations (e.g. perceived risk of flying vs driving, or driving vs being a passenger).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“</a:t>
            </a:r>
            <a:r>
              <a:rPr lang="en-GB" sz="1600" i="1" dirty="0">
                <a:solidFill>
                  <a:srgbClr val="363636"/>
                </a:solidFill>
                <a:latin typeface="Arial" panose="020B0604020202020204" pitchFamily="34" charset="0"/>
              </a:rPr>
              <a:t>N</a:t>
            </a:r>
            <a:r>
              <a:rPr lang="en-GB" sz="1600" b="0" i="1" dirty="0">
                <a:solidFill>
                  <a:srgbClr val="363636"/>
                </a:solidFill>
                <a:effectLst/>
                <a:latin typeface="Arial" panose="020B0604020202020204" pitchFamily="34" charset="0"/>
              </a:rPr>
              <a:t>ot in my back yard</a:t>
            </a:r>
            <a:r>
              <a:rPr lang="en-GB" sz="1600" b="0" i="0" dirty="0">
                <a:solidFill>
                  <a:srgbClr val="363636"/>
                </a:solidFill>
                <a:effectLst/>
                <a:latin typeface="Arial" panose="020B0604020202020204" pitchFamily="34" charset="0"/>
              </a:rPr>
              <a:t>” effect</a:t>
            </a: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 i.e. can´t happen here.</a:t>
            </a:r>
            <a:endParaRPr lang="en-GB" sz="1700" dirty="0">
              <a:solidFill>
                <a:schemeClr val="accent2"/>
              </a:solidFill>
            </a:endParaRPr>
          </a:p>
          <a:p>
            <a:endParaRPr lang="en-GB" sz="1700" dirty="0">
              <a:solidFill>
                <a:schemeClr val="accent2"/>
              </a:solidFill>
            </a:endParaRPr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FA188F19-FEC5-724A-94D2-E3B317B32078}"/>
              </a:ext>
            </a:extLst>
          </p:cNvPr>
          <p:cNvSpPr txBox="1">
            <a:spLocks/>
          </p:cNvSpPr>
          <p:nvPr/>
        </p:nvSpPr>
        <p:spPr bwMode="auto">
          <a:xfrm>
            <a:off x="6248448" y="3553666"/>
            <a:ext cx="5588000" cy="24098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TIPS 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S</a:t>
            </a:r>
            <a:r>
              <a:rPr lang="en-GB" sz="1600" b="0" i="0" dirty="0">
                <a:solidFill>
                  <a:srgbClr val="363636"/>
                </a:solidFill>
                <a:effectLst/>
                <a:latin typeface="Arial" panose="020B0604020202020204" pitchFamily="34" charset="0"/>
              </a:rPr>
              <a:t>uccessful risk management involves understanding the opinions, emotions, hopes and fears of all stakeholders such as managers, workers and members of the public.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b="0" i="0" dirty="0">
                <a:solidFill>
                  <a:srgbClr val="363636"/>
                </a:solidFill>
                <a:effectLst/>
                <a:latin typeface="Arial" panose="020B0604020202020204" pitchFamily="34" charset="0"/>
              </a:rPr>
              <a:t>Receive and u</a:t>
            </a: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se input from others before formulating a more balanced (and informed) perception of a risk.</a:t>
            </a:r>
            <a:endParaRPr lang="en-GB" sz="1600" b="0" i="0" dirty="0">
              <a:solidFill>
                <a:srgbClr val="363636"/>
              </a:solidFill>
              <a:effectLst/>
              <a:latin typeface="Arial" panose="020B0604020202020204" pitchFamily="34" charset="0"/>
            </a:endParaRP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Be aware of factors that may affect your own perception of risk.</a:t>
            </a: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351599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34BC4D2790854BB2653DA8640BD991" ma:contentTypeVersion="13" ma:contentTypeDescription="Create a new document." ma:contentTypeScope="" ma:versionID="ae9386adf95962701d17039caf2af79b">
  <xsd:schema xmlns:xsd="http://www.w3.org/2001/XMLSchema" xmlns:xs="http://www.w3.org/2001/XMLSchema" xmlns:p="http://schemas.microsoft.com/office/2006/metadata/properties" xmlns:ns3="5df36e75-621e-47ad-8be2-d4b196b7572b" xmlns:ns4="aeaf1929-3672-4550-ab6a-d35aeff318ea" targetNamespace="http://schemas.microsoft.com/office/2006/metadata/properties" ma:root="true" ma:fieldsID="ec2230f2ccb12f278adfc15c30716d1d" ns3:_="" ns4:_="">
    <xsd:import namespace="5df36e75-621e-47ad-8be2-d4b196b7572b"/>
    <xsd:import namespace="aeaf1929-3672-4550-ab6a-d35aeff318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6e75-621e-47ad-8be2-d4b196b757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f1929-3672-4550-ab6a-d35aeff31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7AC073-6C31-4131-B860-59F0B8021C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f36e75-621e-47ad-8be2-d4b196b7572b"/>
    <ds:schemaRef ds:uri="aeaf1929-3672-4550-ab6a-d35aeff318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D55F27-928A-4308-A3A2-2EBC8641D3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32242A-696E-4190-BAAA-C9BEFD500CC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14420</TotalTime>
  <Words>311</Words>
  <Application>Microsoft Macintosh PowerPoint</Application>
  <PresentationFormat>Widescreen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Roboto Slab</vt:lpstr>
      <vt:lpstr>Wingdings</vt:lpstr>
      <vt:lpstr>Office Theme</vt:lpstr>
      <vt:lpstr>PowerPoint Presentation</vt:lpstr>
      <vt:lpstr>PowerPoint Presentation</vt:lpstr>
    </vt:vector>
  </TitlesOfParts>
  <Manager/>
  <Company>Galaxsea AS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Galaxsea Safety Moment - Risk Normalisation</dc:title>
  <dc:subject/>
  <dc:creator>David Watt</dc:creator>
  <cp:keywords/>
  <dc:description/>
  <cp:lastModifiedBy>Rob Brown</cp:lastModifiedBy>
  <cp:revision>262</cp:revision>
  <cp:lastPrinted>2014-07-21T13:54:58Z</cp:lastPrinted>
  <dcterms:created xsi:type="dcterms:W3CDTF">2012-11-28T11:53:27Z</dcterms:created>
  <dcterms:modified xsi:type="dcterms:W3CDTF">2022-02-15T20:58:35Z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tatus">
    <vt:lpwstr>Draft</vt:lpwstr>
  </property>
  <property fmtid="{D5CDD505-2E9C-101B-9397-08002B2CF9AE}" pid="3" name="Expiry Date">
    <vt:lpwstr> </vt:lpwstr>
  </property>
  <property fmtid="{D5CDD505-2E9C-101B-9397-08002B2CF9AE}" pid="4" name="Security Classification">
    <vt:lpwstr>Internal</vt:lpwstr>
  </property>
  <property fmtid="{D5CDD505-2E9C-101B-9397-08002B2CF9AE}" pid="5" name="Author">
    <vt:lpwstr> </vt:lpwstr>
  </property>
  <property fmtid="{D5CDD505-2E9C-101B-9397-08002B2CF9AE}" pid="6" name="Created Date">
    <vt:lpwstr> </vt:lpwstr>
  </property>
  <property fmtid="{D5CDD505-2E9C-101B-9397-08002B2CF9AE}" pid="7" name="Document type">
    <vt:lpwstr>Presentation</vt:lpwstr>
  </property>
  <property fmtid="{D5CDD505-2E9C-101B-9397-08002B2CF9AE}" pid="8" name="Teamsite">
    <vt:bool>true</vt:bool>
  </property>
  <property fmtid="{D5CDD505-2E9C-101B-9397-08002B2CF9AE}" pid="9" name="Complete">
    <vt:lpwstr> </vt:lpwstr>
  </property>
  <property fmtid="{D5CDD505-2E9C-101B-9397-08002B2CF9AE}" pid="10" name="Edit">
    <vt:lpwstr> </vt:lpwstr>
  </property>
  <property fmtid="{D5CDD505-2E9C-101B-9397-08002B2CF9AE}" pid="11" name="TemplateParallel2010">
    <vt:bool>true</vt:bool>
  </property>
  <property fmtid="{D5CDD505-2E9C-101B-9397-08002B2CF9AE}" pid="12" name="TemplateColor">
    <vt:lpwstr>Grey</vt:lpwstr>
  </property>
  <property fmtid="{D5CDD505-2E9C-101B-9397-08002B2CF9AE}" pid="13" name="Pres Date">
    <vt:lpwstr>2012-11-28</vt:lpwstr>
  </property>
  <property fmtid="{D5CDD505-2E9C-101B-9397-08002B2CF9AE}" pid="14" name="Template">
    <vt:lpwstr>Statoil</vt:lpwstr>
  </property>
  <property fmtid="{D5CDD505-2E9C-101B-9397-08002B2CF9AE}" pid="15" name="ContentTypeId">
    <vt:lpwstr>0x010100D034BC4D2790854BB2653DA8640BD991</vt:lpwstr>
  </property>
</Properties>
</file>