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9" r:id="rId4"/>
  </p:sldMasterIdLst>
  <p:notesMasterIdLst>
    <p:notesMasterId r:id="rId7"/>
  </p:notesMasterIdLst>
  <p:handoutMasterIdLst>
    <p:handoutMasterId r:id="rId8"/>
  </p:handoutMasterIdLst>
  <p:sldIdLst>
    <p:sldId id="258" r:id="rId5"/>
    <p:sldId id="284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" userDrawn="1">
          <p15:clr>
            <a:srgbClr val="A4A3A4"/>
          </p15:clr>
        </p15:guide>
        <p15:guide id="2" orient="horz" pos="1850" userDrawn="1">
          <p15:clr>
            <a:srgbClr val="A4A3A4"/>
          </p15:clr>
        </p15:guide>
        <p15:guide id="3" orient="horz" pos="1918" userDrawn="1">
          <p15:clr>
            <a:srgbClr val="A4A3A4"/>
          </p15:clr>
        </p15:guide>
        <p15:guide id="4" orient="horz" pos="2780" userDrawn="1">
          <p15:clr>
            <a:srgbClr val="A4A3A4"/>
          </p15:clr>
        </p15:guide>
        <p15:guide id="5" orient="horz" pos="2848" userDrawn="1">
          <p15:clr>
            <a:srgbClr val="A4A3A4"/>
          </p15:clr>
        </p15:guide>
        <p15:guide id="6" orient="horz" pos="3710" userDrawn="1">
          <p15:clr>
            <a:srgbClr val="A4A3A4"/>
          </p15:clr>
        </p15:guide>
        <p15:guide id="7" orient="horz" pos="3868" userDrawn="1">
          <p15:clr>
            <a:srgbClr val="A4A3A4"/>
          </p15:clr>
        </p15:guide>
        <p15:guide id="8" orient="horz" pos="987" userDrawn="1">
          <p15:clr>
            <a:srgbClr val="A4A3A4"/>
          </p15:clr>
        </p15:guide>
        <p15:guide id="9" pos="3795" userDrawn="1">
          <p15:clr>
            <a:srgbClr val="A4A3A4"/>
          </p15:clr>
        </p15:guide>
        <p15:guide id="10" pos="211" userDrawn="1">
          <p15:clr>
            <a:srgbClr val="A4A3A4"/>
          </p15:clr>
        </p15:guide>
        <p15:guide id="11" pos="7468" userDrawn="1">
          <p15:clr>
            <a:srgbClr val="A4A3A4"/>
          </p15:clr>
        </p15:guide>
        <p15:guide id="12" pos="3887" userDrawn="1">
          <p15:clr>
            <a:srgbClr val="A4A3A4"/>
          </p15:clr>
        </p15:guide>
        <p15:guide id="13" pos="2571" userDrawn="1">
          <p15:clr>
            <a:srgbClr val="A4A3A4"/>
          </p15:clr>
        </p15:guide>
        <p15:guide id="14" pos="2660" userDrawn="1">
          <p15:clr>
            <a:srgbClr val="A4A3A4"/>
          </p15:clr>
        </p15:guide>
        <p15:guide id="15" pos="5020" userDrawn="1">
          <p15:clr>
            <a:srgbClr val="A4A3A4"/>
          </p15:clr>
        </p15:guide>
        <p15:guide id="16" pos="51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C23"/>
    <a:srgbClr val="999999"/>
    <a:srgbClr val="66666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3741"/>
  </p:normalViewPr>
  <p:slideViewPr>
    <p:cSldViewPr snapToGrid="0">
      <p:cViewPr varScale="1">
        <p:scale>
          <a:sx n="128" d="100"/>
          <a:sy n="128" d="100"/>
        </p:scale>
        <p:origin x="512" y="176"/>
      </p:cViewPr>
      <p:guideLst>
        <p:guide orient="horz" pos="828"/>
        <p:guide orient="horz" pos="1850"/>
        <p:guide orient="horz" pos="1918"/>
        <p:guide orient="horz" pos="2780"/>
        <p:guide orient="horz" pos="2848"/>
        <p:guide orient="horz" pos="3710"/>
        <p:guide orient="horz" pos="3868"/>
        <p:guide orient="horz" pos="987"/>
        <p:guide pos="3795"/>
        <p:guide pos="211"/>
        <p:guide pos="7468"/>
        <p:guide pos="3887"/>
        <p:guide pos="2571"/>
        <p:guide pos="2660"/>
        <p:guide pos="5020"/>
        <p:guide pos="51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wn, Rob NORSKE-PTP/O/OO" userId="1fd2a852-2069-410f-bcb3-a33b4fcd9784" providerId="ADAL" clId="{4C3692B9-CDD3-40DE-82D6-93CD5802B691}"/>
    <pc:docChg chg="undo custSel modSld">
      <pc:chgData name="Brown, Rob NORSKE-PTP/O/OO" userId="1fd2a852-2069-410f-bcb3-a33b4fcd9784" providerId="ADAL" clId="{4C3692B9-CDD3-40DE-82D6-93CD5802B691}" dt="2021-09-10T08:27:57.122" v="1991" actId="20577"/>
      <pc:docMkLst>
        <pc:docMk/>
      </pc:docMkLst>
      <pc:sldChg chg="addSp delSp modSp mod">
        <pc:chgData name="Brown, Rob NORSKE-PTP/O/OO" userId="1fd2a852-2069-410f-bcb3-a33b4fcd9784" providerId="ADAL" clId="{4C3692B9-CDD3-40DE-82D6-93CD5802B691}" dt="2021-09-10T08:27:57.122" v="1991" actId="20577"/>
        <pc:sldMkLst>
          <pc:docMk/>
          <pc:sldMk cId="3515998065" sldId="284"/>
        </pc:sldMkLst>
        <pc:spChg chg="mod">
          <ac:chgData name="Brown, Rob NORSKE-PTP/O/OO" userId="1fd2a852-2069-410f-bcb3-a33b4fcd9784" providerId="ADAL" clId="{4C3692B9-CDD3-40DE-82D6-93CD5802B691}" dt="2021-09-10T08:16:39.848" v="1607" actId="404"/>
          <ac:spMkLst>
            <pc:docMk/>
            <pc:sldMk cId="3515998065" sldId="284"/>
            <ac:spMk id="6" creationId="{FA43B638-CDB2-4319-80E3-6F4DBAF4A480}"/>
          </ac:spMkLst>
        </pc:spChg>
        <pc:spChg chg="mod">
          <ac:chgData name="Brown, Rob NORSKE-PTP/O/OO" userId="1fd2a852-2069-410f-bcb3-a33b4fcd9784" providerId="ADAL" clId="{4C3692B9-CDD3-40DE-82D6-93CD5802B691}" dt="2021-09-10T08:15:20.107" v="1595" actId="404"/>
          <ac:spMkLst>
            <pc:docMk/>
            <pc:sldMk cId="3515998065" sldId="284"/>
            <ac:spMk id="7" creationId="{FE00A7E2-3DA7-454C-BB6F-CA8634DF17CB}"/>
          </ac:spMkLst>
        </pc:spChg>
        <pc:spChg chg="mod">
          <ac:chgData name="Brown, Rob NORSKE-PTP/O/OO" userId="1fd2a852-2069-410f-bcb3-a33b4fcd9784" providerId="ADAL" clId="{4C3692B9-CDD3-40DE-82D6-93CD5802B691}" dt="2021-09-10T08:26:35.112" v="1943" actId="6549"/>
          <ac:spMkLst>
            <pc:docMk/>
            <pc:sldMk cId="3515998065" sldId="284"/>
            <ac:spMk id="9" creationId="{C33FFFD4-9394-4E46-9D20-B199C5BA83AD}"/>
          </ac:spMkLst>
        </pc:spChg>
        <pc:spChg chg="mod">
          <ac:chgData name="Brown, Rob NORSKE-PTP/O/OO" userId="1fd2a852-2069-410f-bcb3-a33b4fcd9784" providerId="ADAL" clId="{4C3692B9-CDD3-40DE-82D6-93CD5802B691}" dt="2021-09-10T08:16:31.197" v="1605" actId="1076"/>
          <ac:spMkLst>
            <pc:docMk/>
            <pc:sldMk cId="3515998065" sldId="284"/>
            <ac:spMk id="13" creationId="{6D233134-CB84-4874-AB4A-024096E771D4}"/>
          </ac:spMkLst>
        </pc:spChg>
        <pc:spChg chg="add mod">
          <ac:chgData name="Brown, Rob NORSKE-PTP/O/OO" userId="1fd2a852-2069-410f-bcb3-a33b4fcd9784" providerId="ADAL" clId="{4C3692B9-CDD3-40DE-82D6-93CD5802B691}" dt="2021-09-10T08:16:14.945" v="1602" actId="1076"/>
          <ac:spMkLst>
            <pc:docMk/>
            <pc:sldMk cId="3515998065" sldId="284"/>
            <ac:spMk id="15" creationId="{02B15914-FF5B-412C-9FA4-436E37A2EBEC}"/>
          </ac:spMkLst>
        </pc:spChg>
        <pc:spChg chg="add mod">
          <ac:chgData name="Brown, Rob NORSKE-PTP/O/OO" userId="1fd2a852-2069-410f-bcb3-a33b4fcd9784" providerId="ADAL" clId="{4C3692B9-CDD3-40DE-82D6-93CD5802B691}" dt="2021-09-10T08:16:18.721" v="1603" actId="1076"/>
          <ac:spMkLst>
            <pc:docMk/>
            <pc:sldMk cId="3515998065" sldId="284"/>
            <ac:spMk id="16" creationId="{4971D0EC-F2E3-4705-ACC5-DDC13C8BC9FF}"/>
          </ac:spMkLst>
        </pc:spChg>
        <pc:spChg chg="add mod">
          <ac:chgData name="Brown, Rob NORSKE-PTP/O/OO" userId="1fd2a852-2069-410f-bcb3-a33b4fcd9784" providerId="ADAL" clId="{4C3692B9-CDD3-40DE-82D6-93CD5802B691}" dt="2021-09-10T08:16:22.783" v="1604" actId="1076"/>
          <ac:spMkLst>
            <pc:docMk/>
            <pc:sldMk cId="3515998065" sldId="284"/>
            <ac:spMk id="17" creationId="{6D3EA1D9-D39D-47AB-9F4C-693820EE2161}"/>
          </ac:spMkLst>
        </pc:spChg>
        <pc:spChg chg="add mod">
          <ac:chgData name="Brown, Rob NORSKE-PTP/O/OO" userId="1fd2a852-2069-410f-bcb3-a33b4fcd9784" providerId="ADAL" clId="{4C3692B9-CDD3-40DE-82D6-93CD5802B691}" dt="2021-09-10T08:27:57.122" v="1991" actId="20577"/>
          <ac:spMkLst>
            <pc:docMk/>
            <pc:sldMk cId="3515998065" sldId="284"/>
            <ac:spMk id="20" creationId="{C05E8DC9-21B0-42A7-BCE3-70BB9F31F143}"/>
          </ac:spMkLst>
        </pc:spChg>
        <pc:picChg chg="mod">
          <ac:chgData name="Brown, Rob NORSKE-PTP/O/OO" userId="1fd2a852-2069-410f-bcb3-a33b4fcd9784" providerId="ADAL" clId="{4C3692B9-CDD3-40DE-82D6-93CD5802B691}" dt="2021-09-10T08:03:32.884" v="797" actId="1076"/>
          <ac:picMkLst>
            <pc:docMk/>
            <pc:sldMk cId="3515998065" sldId="284"/>
            <ac:picMk id="3" creationId="{278B238A-8E69-4F39-9909-27B94A6321E0}"/>
          </ac:picMkLst>
        </pc:picChg>
        <pc:picChg chg="del mod">
          <ac:chgData name="Brown, Rob NORSKE-PTP/O/OO" userId="1fd2a852-2069-410f-bcb3-a33b4fcd9784" providerId="ADAL" clId="{4C3692B9-CDD3-40DE-82D6-93CD5802B691}" dt="2021-09-10T08:01:07.702" v="698" actId="478"/>
          <ac:picMkLst>
            <pc:docMk/>
            <pc:sldMk cId="3515998065" sldId="284"/>
            <ac:picMk id="4" creationId="{E2E89736-FE1F-4406-9B84-D15BBC205210}"/>
          </ac:picMkLst>
        </pc:picChg>
        <pc:picChg chg="add del mod">
          <ac:chgData name="Brown, Rob NORSKE-PTP/O/OO" userId="1fd2a852-2069-410f-bcb3-a33b4fcd9784" providerId="ADAL" clId="{4C3692B9-CDD3-40DE-82D6-93CD5802B691}" dt="2021-09-10T08:19:28.091" v="1610" actId="478"/>
          <ac:picMkLst>
            <pc:docMk/>
            <pc:sldMk cId="3515998065" sldId="284"/>
            <ac:picMk id="5" creationId="{BFB36C1F-B30F-436D-A12A-3D88EF57FBF7}"/>
          </ac:picMkLst>
        </pc:picChg>
        <pc:picChg chg="add del mod">
          <ac:chgData name="Brown, Rob NORSKE-PTP/O/OO" userId="1fd2a852-2069-410f-bcb3-a33b4fcd9784" providerId="ADAL" clId="{4C3692B9-CDD3-40DE-82D6-93CD5802B691}" dt="2021-09-10T08:19:29.789" v="1611" actId="478"/>
          <ac:picMkLst>
            <pc:docMk/>
            <pc:sldMk cId="3515998065" sldId="284"/>
            <ac:picMk id="18" creationId="{DFFE2C81-D258-44CE-B588-4CCC8139B864}"/>
          </ac:picMkLst>
        </pc:picChg>
        <pc:picChg chg="add mod">
          <ac:chgData name="Brown, Rob NORSKE-PTP/O/OO" userId="1fd2a852-2069-410f-bcb3-a33b4fcd9784" providerId="ADAL" clId="{4C3692B9-CDD3-40DE-82D6-93CD5802B691}" dt="2021-09-10T08:19:39.966" v="1616" actId="14100"/>
          <ac:picMkLst>
            <pc:docMk/>
            <pc:sldMk cId="3515998065" sldId="284"/>
            <ac:picMk id="21" creationId="{671E5FFE-DBDA-4BF9-B2D3-7FA799C66872}"/>
          </ac:picMkLst>
        </pc:picChg>
        <pc:picChg chg="mod">
          <ac:chgData name="Brown, Rob NORSKE-PTP/O/OO" userId="1fd2a852-2069-410f-bcb3-a33b4fcd9784" providerId="ADAL" clId="{4C3692B9-CDD3-40DE-82D6-93CD5802B691}" dt="2021-09-10T08:25:21.732" v="1903" actId="1076"/>
          <ac:picMkLst>
            <pc:docMk/>
            <pc:sldMk cId="3515998065" sldId="284"/>
            <ac:picMk id="1032" creationId="{6FB928B9-55DC-4825-BD6F-0BDFADBC8C7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23F42E-ACE3-41FA-BF4A-44A218C90A85}" type="datetimeFigureOut">
              <a:rPr lang="en-US"/>
              <a:pPr/>
              <a:t>9/10/21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5E0646-DFDE-404A-A9A5-C65D329A58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13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411FC19-95F7-4C32-B650-4532D41A3C7F}" type="datetimeFigureOut">
              <a:rPr lang="en-US"/>
              <a:pPr>
                <a:defRPr/>
              </a:pPr>
              <a:t>9/10/21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514350"/>
            <a:ext cx="3022600" cy="170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9751" y="2294335"/>
            <a:ext cx="8159749" cy="42124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2E6A1B4-FF19-4257-8AB0-F3620BDDA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00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44575" y="514350"/>
            <a:ext cx="3022600" cy="1701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dirty="0">
              <a:latin typeface="Arial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9D5BF0-B0F5-42DF-B195-93EB2C0A37B1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4575" y="514350"/>
            <a:ext cx="3022600" cy="170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E6A1B4-FF19-4257-8AB0-F3620BDDA7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1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alaxsea.no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cid:1F1EC0FC-1669-48B8-8D65-B6E87D277866@getinternet.no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30925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55671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2300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9/10/21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52889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56616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77506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9/10/21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57454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9/10/21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71470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04AF-4174-4841-A1BE-96C1EF71E58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a475d74c-e7a6-49be-a79a-51310bc0106e">
            <a:hlinkClick r:id="rId2"/>
            <a:extLst>
              <a:ext uri="{FF2B5EF4-FFF2-40B4-BE49-F238E27FC236}">
                <a16:creationId xmlns:a16="http://schemas.microsoft.com/office/drawing/2014/main" id="{15DD493A-DF09-4C6C-8CED-A0A0ED097160}"/>
              </a:ext>
            </a:extLst>
          </p:cNvPr>
          <p:cNvPicPr/>
          <p:nvPr userDrawn="1"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488393" y="6241300"/>
            <a:ext cx="3470694" cy="59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3D55609-8277-4E9C-AF8C-9B71A6667624}"/>
              </a:ext>
            </a:extLst>
          </p:cNvPr>
          <p:cNvSpPr/>
          <p:nvPr userDrawn="1"/>
        </p:nvSpPr>
        <p:spPr>
          <a:xfrm rot="10800000">
            <a:off x="-1" y="794993"/>
            <a:ext cx="6096000" cy="9352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9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9C4B5CA8-D63B-E642-9140-81F1E37E67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8" t="17601" r="9439" b="19142"/>
          <a:stretch/>
        </p:blipFill>
        <p:spPr>
          <a:xfrm>
            <a:off x="655983" y="6241300"/>
            <a:ext cx="1360497" cy="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30380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9/10/21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2633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9/10/21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08907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9/10/21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8815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6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71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axsea.n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cid:1F1EC0FC-1669-48B8-8D65-B6E87D277866@getinternet.no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475d74c-e7a6-49be-a79a-51310bc0106e">
            <a:hlinkClick r:id="rId3"/>
            <a:extLst>
              <a:ext uri="{FF2B5EF4-FFF2-40B4-BE49-F238E27FC236}">
                <a16:creationId xmlns:a16="http://schemas.microsoft.com/office/drawing/2014/main" id="{370C187D-AAE3-DF49-8D21-5C2A67A843DE}"/>
              </a:ext>
            </a:extLst>
          </p:cNvPr>
          <p:cNvPicPr/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247201" y="5996763"/>
            <a:ext cx="3697598" cy="67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35FFBD4-F0A0-7147-B658-2A2888531D0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056" y="1996317"/>
            <a:ext cx="4963886" cy="22916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78B382-BB96-3F46-B291-283BE54082E9}"/>
              </a:ext>
            </a:extLst>
          </p:cNvPr>
          <p:cNvSpPr txBox="1"/>
          <p:nvPr/>
        </p:nvSpPr>
        <p:spPr>
          <a:xfrm>
            <a:off x="5244644" y="5768446"/>
            <a:ext cx="1702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 R E S E N T E D   B 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402979" y="270001"/>
            <a:ext cx="8769005" cy="50639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3200" b="1" dirty="0">
                <a:solidFill>
                  <a:srgbClr val="FF8C23"/>
                </a:solidFill>
                <a:latin typeface="Calibri"/>
                <a:ea typeface="Calibri" charset="0"/>
                <a:cs typeface="Calibri"/>
              </a:rPr>
              <a:t>Safety Moment – HSE In Design</a:t>
            </a:r>
            <a:endParaRPr lang="en-GB" altLang="en-US" sz="3200" b="1" dirty="0">
              <a:solidFill>
                <a:srgbClr val="FF8C23"/>
              </a:solidFill>
              <a:ea typeface="+mn-lt"/>
              <a:cs typeface="+mn-lt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FA43B638-CDB2-4319-80E3-6F4DBAF4A480}"/>
              </a:ext>
            </a:extLst>
          </p:cNvPr>
          <p:cNvSpPr txBox="1">
            <a:spLocks/>
          </p:cNvSpPr>
          <p:nvPr/>
        </p:nvSpPr>
        <p:spPr bwMode="auto">
          <a:xfrm>
            <a:off x="492068" y="3448209"/>
            <a:ext cx="5512000" cy="1141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WHY IS THIS APPLIED IN THE EARLY PHASE OF DESIGN?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Equipment changes in response to incidents – a reactive approach – can reduce the safety margin on equipment, particularly if the equipment is unusual or novel.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FE00A7E2-3DA7-454C-BB6F-CA8634DF17CB}"/>
              </a:ext>
            </a:extLst>
          </p:cNvPr>
          <p:cNvSpPr txBox="1">
            <a:spLocks/>
          </p:cNvSpPr>
          <p:nvPr/>
        </p:nvSpPr>
        <p:spPr bwMode="auto">
          <a:xfrm>
            <a:off x="6326010" y="3448209"/>
            <a:ext cx="5588000" cy="29754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HSE IN DESIGN CHECKLIST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Ensure HSE in design process is planned and documented, with intervention points highlighted and potential gaps filled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Lessons learnt from similar equipment are included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Identify equipment specific risks and address them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Check novel aspects to ensure risks are fully understood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Identify deviations from accepted standards and address them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Ensure lifecycle risks are considered, including how easily the equipment will be maintained and operated. 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Internal/external interface risks considered and minimised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C33FFFD4-9394-4E46-9D20-B199C5BA83AD}"/>
              </a:ext>
            </a:extLst>
          </p:cNvPr>
          <p:cNvSpPr txBox="1">
            <a:spLocks/>
          </p:cNvSpPr>
          <p:nvPr/>
        </p:nvSpPr>
        <p:spPr bwMode="auto">
          <a:xfrm>
            <a:off x="6266341" y="805765"/>
            <a:ext cx="5768900" cy="26845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WHY IS THIS IMPORTANT?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Can prevent unforeseen negative consequences for engineering and construction projects and can: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Reduce work place ill-health and injury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Reduce equipment and facilities damage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Reduce redesign and retrofitting of safety mitigations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Reduce cost and schedule impacts from future reworks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Reduced need for protective equipment, health &amp; exposure monitoring  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Improved health and safety brings improved wellbeing and productivity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9FDB4C-D4BA-420A-AE7E-7962725FE1AC}"/>
              </a:ext>
            </a:extLst>
          </p:cNvPr>
          <p:cNvCxnSpPr>
            <a:cxnSpLocks/>
          </p:cNvCxnSpPr>
          <p:nvPr/>
        </p:nvCxnSpPr>
        <p:spPr>
          <a:xfrm>
            <a:off x="6082474" y="1054359"/>
            <a:ext cx="0" cy="5524310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6F0452-4CBA-43DD-806F-35A009F04BFB}"/>
              </a:ext>
            </a:extLst>
          </p:cNvPr>
          <p:cNvCxnSpPr>
            <a:cxnSpLocks/>
          </p:cNvCxnSpPr>
          <p:nvPr/>
        </p:nvCxnSpPr>
        <p:spPr>
          <a:xfrm>
            <a:off x="495663" y="3485385"/>
            <a:ext cx="11173621" cy="824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6D233134-CB84-4874-AB4A-024096E771D4}"/>
              </a:ext>
            </a:extLst>
          </p:cNvPr>
          <p:cNvSpPr txBox="1">
            <a:spLocks/>
          </p:cNvSpPr>
          <p:nvPr/>
        </p:nvSpPr>
        <p:spPr bwMode="auto">
          <a:xfrm>
            <a:off x="505619" y="894224"/>
            <a:ext cx="5420042" cy="1450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WHAT IS HSE IN DESIGN?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Managing and proactively reducing HSE risks for the lifecycle of the equipment through intelligent design in the </a:t>
            </a:r>
            <a:r>
              <a:rPr lang="en-GB" sz="1400" u="sng" dirty="0"/>
              <a:t>early</a:t>
            </a:r>
            <a:r>
              <a:rPr lang="en-GB" sz="1400" dirty="0"/>
              <a:t> phase.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HSE focus not only on the functional design, but also on the lifecycle of the equipment and the way it will be used, typically: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6FB928B9-55DC-4825-BD6F-0BDFADBC8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406" y1="56641" x2="41406" y2="566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370" y="3816514"/>
            <a:ext cx="2427638" cy="242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E7A4C28-A56F-4706-A77F-D58C515F9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7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524" b="89868" l="9910" r="89640">
                        <a14:foregroundMark x1="33333" y1="9251" x2="56757" y2="6608"/>
                        <a14:foregroundMark x1="56757" y1="6608" x2="66667" y2="10132"/>
                        <a14:foregroundMark x1="38288" y1="31718" x2="39640" y2="31718"/>
                        <a14:foregroundMark x1="49550" y1="58590" x2="49550" y2="58590"/>
                        <a14:foregroundMark x1="53604" y1="3524" x2="51351" y2="3965"/>
                      </a14:backgroundRemoval>
                    </a14:imgEffect>
                  </a14:imgLayer>
                </a14:imgProps>
              </a:ext>
            </a:extLst>
          </a:blip>
          <a:srcRect l="8816" r="7787" b="20439"/>
          <a:stretch/>
        </p:blipFill>
        <p:spPr>
          <a:xfrm>
            <a:off x="2116004" y="1267537"/>
            <a:ext cx="1963666" cy="19155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78B238A-8E69-4F39-9909-27B94A6321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92201" y="1029729"/>
            <a:ext cx="3231160" cy="2304488"/>
          </a:xfrm>
          <a:prstGeom prst="rect">
            <a:avLst/>
          </a:prstGeom>
        </p:spPr>
      </p:pic>
      <p:sp>
        <p:nvSpPr>
          <p:cNvPr id="15" name="Content Placeholder 7">
            <a:extLst>
              <a:ext uri="{FF2B5EF4-FFF2-40B4-BE49-F238E27FC236}">
                <a16:creationId xmlns:a16="http://schemas.microsoft.com/office/drawing/2014/main" id="{02B15914-FF5B-412C-9FA4-436E37A2EBEC}"/>
              </a:ext>
            </a:extLst>
          </p:cNvPr>
          <p:cNvSpPr txBox="1">
            <a:spLocks/>
          </p:cNvSpPr>
          <p:nvPr/>
        </p:nvSpPr>
        <p:spPr bwMode="auto">
          <a:xfrm>
            <a:off x="516038" y="2308559"/>
            <a:ext cx="2023323" cy="10087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Fabrication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Assembly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Transport/shipping</a:t>
            </a: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4971D0EC-F2E3-4705-ACC5-DDC13C8BC9FF}"/>
              </a:ext>
            </a:extLst>
          </p:cNvPr>
          <p:cNvSpPr txBox="1">
            <a:spLocks/>
          </p:cNvSpPr>
          <p:nvPr/>
        </p:nvSpPr>
        <p:spPr bwMode="auto">
          <a:xfrm>
            <a:off x="2248992" y="2331406"/>
            <a:ext cx="1963666" cy="9265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Testing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Installation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Operation</a:t>
            </a:r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6D3EA1D9-D39D-47AB-9F4C-693820EE2161}"/>
              </a:ext>
            </a:extLst>
          </p:cNvPr>
          <p:cNvSpPr txBox="1">
            <a:spLocks/>
          </p:cNvSpPr>
          <p:nvPr/>
        </p:nvSpPr>
        <p:spPr bwMode="auto">
          <a:xfrm>
            <a:off x="3613921" y="2363616"/>
            <a:ext cx="1963666" cy="9265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Maintenance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Storage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Disposal/recycle</a:t>
            </a:r>
          </a:p>
        </p:txBody>
      </p:sp>
      <p:sp>
        <p:nvSpPr>
          <p:cNvPr id="20" name="Content Placeholder 7">
            <a:extLst>
              <a:ext uri="{FF2B5EF4-FFF2-40B4-BE49-F238E27FC236}">
                <a16:creationId xmlns:a16="http://schemas.microsoft.com/office/drawing/2014/main" id="{C05E8DC9-21B0-42A7-BCE3-70BB9F31F143}"/>
              </a:ext>
            </a:extLst>
          </p:cNvPr>
          <p:cNvSpPr txBox="1">
            <a:spLocks/>
          </p:cNvSpPr>
          <p:nvPr/>
        </p:nvSpPr>
        <p:spPr bwMode="auto">
          <a:xfrm>
            <a:off x="505619" y="4564023"/>
            <a:ext cx="1743373" cy="10087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/>
              <a:t>The ability to influence safety is cheapest and most efficient in the </a:t>
            </a:r>
            <a:r>
              <a:rPr lang="en-GB" sz="1400" u="sng" dirty="0"/>
              <a:t>early</a:t>
            </a:r>
            <a:r>
              <a:rPr lang="en-GB" sz="1400" dirty="0"/>
              <a:t> phase!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71E5FFE-DBDA-4BF9-B2D3-7FA799C668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48992" y="4237027"/>
            <a:ext cx="3687708" cy="233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9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34BC4D2790854BB2653DA8640BD991" ma:contentTypeVersion="13" ma:contentTypeDescription="Create a new document." ma:contentTypeScope="" ma:versionID="ae9386adf95962701d17039caf2af79b">
  <xsd:schema xmlns:xsd="http://www.w3.org/2001/XMLSchema" xmlns:xs="http://www.w3.org/2001/XMLSchema" xmlns:p="http://schemas.microsoft.com/office/2006/metadata/properties" xmlns:ns3="5df36e75-621e-47ad-8be2-d4b196b7572b" xmlns:ns4="aeaf1929-3672-4550-ab6a-d35aeff318ea" targetNamespace="http://schemas.microsoft.com/office/2006/metadata/properties" ma:root="true" ma:fieldsID="ec2230f2ccb12f278adfc15c30716d1d" ns3:_="" ns4:_="">
    <xsd:import namespace="5df36e75-621e-47ad-8be2-d4b196b7572b"/>
    <xsd:import namespace="aeaf1929-3672-4550-ab6a-d35aeff318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6e75-621e-47ad-8be2-d4b196b757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f1929-3672-4550-ab6a-d35aeff31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D55F27-928A-4308-A3A2-2EBC8641D3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32242A-696E-4190-BAAA-C9BEFD500CC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67AC073-6C31-4131-B860-59F0B8021C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f36e75-621e-47ad-8be2-d4b196b7572b"/>
    <ds:schemaRef ds:uri="aeaf1929-3672-4550-ab6a-d35aeff31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15638</TotalTime>
  <Words>280</Words>
  <Application>Microsoft Macintosh PowerPoint</Application>
  <PresentationFormat>Widescreen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Manager/>
  <Company>Galaxsea AS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Galaxsea Safety Moment - HSE in Design</dc:title>
  <dc:subject/>
  <dc:creator>Rob Brown</dc:creator>
  <cp:keywords/>
  <dc:description/>
  <cp:lastModifiedBy>Rob Brown</cp:lastModifiedBy>
  <cp:revision>261</cp:revision>
  <cp:lastPrinted>2014-07-21T13:54:58Z</cp:lastPrinted>
  <dcterms:created xsi:type="dcterms:W3CDTF">2012-11-28T11:53:27Z</dcterms:created>
  <dcterms:modified xsi:type="dcterms:W3CDTF">2021-09-10T10:34:49Z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tatus">
    <vt:lpwstr>Draft</vt:lpwstr>
  </property>
  <property fmtid="{D5CDD505-2E9C-101B-9397-08002B2CF9AE}" pid="3" name="Expiry Date">
    <vt:lpwstr> </vt:lpwstr>
  </property>
  <property fmtid="{D5CDD505-2E9C-101B-9397-08002B2CF9AE}" pid="4" name="Security Classification">
    <vt:lpwstr>Internal</vt:lpwstr>
  </property>
  <property fmtid="{D5CDD505-2E9C-101B-9397-08002B2CF9AE}" pid="5" name="Author">
    <vt:lpwstr> </vt:lpwstr>
  </property>
  <property fmtid="{D5CDD505-2E9C-101B-9397-08002B2CF9AE}" pid="6" name="Created Date">
    <vt:lpwstr> </vt:lpwstr>
  </property>
  <property fmtid="{D5CDD505-2E9C-101B-9397-08002B2CF9AE}" pid="7" name="Document type">
    <vt:lpwstr>Presentation</vt:lpwstr>
  </property>
  <property fmtid="{D5CDD505-2E9C-101B-9397-08002B2CF9AE}" pid="8" name="Teamsite">
    <vt:bool>true</vt:bool>
  </property>
  <property fmtid="{D5CDD505-2E9C-101B-9397-08002B2CF9AE}" pid="9" name="Complete">
    <vt:lpwstr> </vt:lpwstr>
  </property>
  <property fmtid="{D5CDD505-2E9C-101B-9397-08002B2CF9AE}" pid="10" name="Edit">
    <vt:lpwstr> </vt:lpwstr>
  </property>
  <property fmtid="{D5CDD505-2E9C-101B-9397-08002B2CF9AE}" pid="11" name="TemplateParallel2010">
    <vt:bool>true</vt:bool>
  </property>
  <property fmtid="{D5CDD505-2E9C-101B-9397-08002B2CF9AE}" pid="12" name="TemplateColor">
    <vt:lpwstr>Grey</vt:lpwstr>
  </property>
  <property fmtid="{D5CDD505-2E9C-101B-9397-08002B2CF9AE}" pid="13" name="Pres Date">
    <vt:lpwstr>2012-11-28</vt:lpwstr>
  </property>
  <property fmtid="{D5CDD505-2E9C-101B-9397-08002B2CF9AE}" pid="14" name="Template">
    <vt:lpwstr>Statoil</vt:lpwstr>
  </property>
  <property fmtid="{D5CDD505-2E9C-101B-9397-08002B2CF9AE}" pid="15" name="ContentTypeId">
    <vt:lpwstr>0x010100D034BC4D2790854BB2653DA8640BD991</vt:lpwstr>
  </property>
</Properties>
</file>