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4"/>
  </p:sldMasterIdLst>
  <p:notesMasterIdLst>
    <p:notesMasterId r:id="rId7"/>
  </p:notesMasterIdLst>
  <p:handoutMasterIdLst>
    <p:handoutMasterId r:id="rId8"/>
  </p:handoutMasterIdLst>
  <p:sldIdLst>
    <p:sldId id="258" r:id="rId5"/>
    <p:sldId id="284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850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2780" userDrawn="1">
          <p15:clr>
            <a:srgbClr val="A4A3A4"/>
          </p15:clr>
        </p15:guide>
        <p15:guide id="5" orient="horz" pos="2848" userDrawn="1">
          <p15:clr>
            <a:srgbClr val="A4A3A4"/>
          </p15:clr>
        </p15:guide>
        <p15:guide id="6" orient="horz" pos="3710" userDrawn="1">
          <p15:clr>
            <a:srgbClr val="A4A3A4"/>
          </p15:clr>
        </p15:guide>
        <p15:guide id="7" orient="horz" pos="3868" userDrawn="1">
          <p15:clr>
            <a:srgbClr val="A4A3A4"/>
          </p15:clr>
        </p15:guide>
        <p15:guide id="8" orient="horz" pos="987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8" userDrawn="1">
          <p15:clr>
            <a:srgbClr val="A4A3A4"/>
          </p15:clr>
        </p15:guide>
        <p15:guide id="12" pos="3887" userDrawn="1">
          <p15:clr>
            <a:srgbClr val="A4A3A4"/>
          </p15:clr>
        </p15:guide>
        <p15:guide id="13" pos="2571" userDrawn="1">
          <p15:clr>
            <a:srgbClr val="A4A3A4"/>
          </p15:clr>
        </p15:guide>
        <p15:guide id="14" pos="2660" userDrawn="1">
          <p15:clr>
            <a:srgbClr val="A4A3A4"/>
          </p15:clr>
        </p15:guide>
        <p15:guide id="15" pos="5020" userDrawn="1">
          <p15:clr>
            <a:srgbClr val="A4A3A4"/>
          </p15:clr>
        </p15:guide>
        <p15:guide id="16" pos="51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23"/>
    <a:srgbClr val="999999"/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3741"/>
  </p:normalViewPr>
  <p:slideViewPr>
    <p:cSldViewPr snapToGrid="0">
      <p:cViewPr varScale="1">
        <p:scale>
          <a:sx n="120" d="100"/>
          <a:sy n="120" d="100"/>
        </p:scale>
        <p:origin x="1312" y="176"/>
      </p:cViewPr>
      <p:guideLst>
        <p:guide orient="horz" pos="828"/>
        <p:guide orient="horz" pos="1850"/>
        <p:guide orient="horz" pos="1918"/>
        <p:guide orient="horz" pos="2780"/>
        <p:guide orient="horz" pos="2848"/>
        <p:guide orient="horz" pos="3710"/>
        <p:guide orient="horz" pos="3868"/>
        <p:guide orient="horz" pos="987"/>
        <p:guide pos="3795"/>
        <p:guide pos="211"/>
        <p:guide pos="7468"/>
        <p:guide pos="3887"/>
        <p:guide pos="2571"/>
        <p:guide pos="2660"/>
        <p:guide pos="5020"/>
        <p:guide pos="5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23F42E-ACE3-41FA-BF4A-44A218C90A85}" type="datetimeFigureOut">
              <a:rPr lang="en-US"/>
              <a:pPr/>
              <a:t>7/6/21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5E0646-DFDE-404A-A9A5-C65D329A5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411FC19-95F7-4C32-B650-4532D41A3C7F}" type="datetimeFigureOut">
              <a:rPr lang="en-US"/>
              <a:pPr>
                <a:defRPr/>
              </a:pPr>
              <a:t>7/6/21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514350"/>
            <a:ext cx="3022600" cy="170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9751" y="2294335"/>
            <a:ext cx="8159749" cy="4212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2E6A1B4-FF19-4257-8AB0-F3620BDD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4575" y="514350"/>
            <a:ext cx="3022600" cy="1701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5BF0-B0F5-42DF-B195-93EB2C0A37B1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514350"/>
            <a:ext cx="3022600" cy="170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6A1B4-FF19-4257-8AB0-F3620BDDA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alaxsea.no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cid:1F1EC0FC-1669-48B8-8D65-B6E87D277866@getinternet.no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0925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567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23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288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66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750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5745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14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04AF-4174-4841-A1BE-96C1EF71E58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a475d74c-e7a6-49be-a79a-51310bc0106e">
            <a:hlinkClick r:id="rId2"/>
            <a:extLst>
              <a:ext uri="{FF2B5EF4-FFF2-40B4-BE49-F238E27FC236}">
                <a16:creationId xmlns:a16="http://schemas.microsoft.com/office/drawing/2014/main" id="{15DD493A-DF09-4C6C-8CED-A0A0ED097160}"/>
              </a:ext>
            </a:extLst>
          </p:cNvPr>
          <p:cNvPicPr/>
          <p:nvPr userDrawn="1"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488393" y="6241300"/>
            <a:ext cx="3470694" cy="5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3D55609-8277-4E9C-AF8C-9B71A6667624}"/>
              </a:ext>
            </a:extLst>
          </p:cNvPr>
          <p:cNvSpPr/>
          <p:nvPr userDrawn="1"/>
        </p:nvSpPr>
        <p:spPr>
          <a:xfrm rot="10800000">
            <a:off x="-1" y="794993"/>
            <a:ext cx="6096000" cy="9352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9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C4B5CA8-D63B-E642-9140-81F1E37E67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" t="17601" r="9439" b="19142"/>
          <a:stretch/>
        </p:blipFill>
        <p:spPr>
          <a:xfrm>
            <a:off x="655983" y="6241300"/>
            <a:ext cx="1360497" cy="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3038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3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0890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8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axsea.n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cid:1F1EC0FC-1669-48B8-8D65-B6E87D277866@getinternet.no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475d74c-e7a6-49be-a79a-51310bc0106e">
            <a:hlinkClick r:id="rId3"/>
            <a:extLst>
              <a:ext uri="{FF2B5EF4-FFF2-40B4-BE49-F238E27FC236}">
                <a16:creationId xmlns:a16="http://schemas.microsoft.com/office/drawing/2014/main" id="{370C187D-AAE3-DF49-8D21-5C2A67A843DE}"/>
              </a:ext>
            </a:extLst>
          </p:cNvPr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47201" y="5996763"/>
            <a:ext cx="3697598" cy="67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5FFBD4-F0A0-7147-B658-2A2888531D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6" y="1996317"/>
            <a:ext cx="4963886" cy="2291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8B382-BB96-3F46-B291-283BE54082E9}"/>
              </a:ext>
            </a:extLst>
          </p:cNvPr>
          <p:cNvSpPr txBox="1"/>
          <p:nvPr/>
        </p:nvSpPr>
        <p:spPr>
          <a:xfrm>
            <a:off x="5244644" y="5768446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 R E S E N T E D   B 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02979" y="270001"/>
            <a:ext cx="8769005" cy="506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b="1" dirty="0">
                <a:solidFill>
                  <a:srgbClr val="FF8C23"/>
                </a:solidFill>
                <a:latin typeface="Calibri"/>
                <a:ea typeface="Calibri" charset="0"/>
                <a:cs typeface="Calibri"/>
              </a:rPr>
              <a:t>Safety Moment – Safety Culture</a:t>
            </a:r>
            <a:endParaRPr lang="en-GB" altLang="en-US" sz="3200" b="1" dirty="0">
              <a:solidFill>
                <a:srgbClr val="FF8C23"/>
              </a:solidFill>
              <a:ea typeface="+mn-lt"/>
              <a:cs typeface="+mn-lt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43B638-CDB2-4319-80E3-6F4DBAF4A480}"/>
              </a:ext>
            </a:extLst>
          </p:cNvPr>
          <p:cNvSpPr txBox="1">
            <a:spLocks/>
          </p:cNvSpPr>
          <p:nvPr/>
        </p:nvSpPr>
        <p:spPr bwMode="auto">
          <a:xfrm>
            <a:off x="505619" y="3553976"/>
            <a:ext cx="5512000" cy="26759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SIGNS OF A POOR SAFETY CULTURE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Leadership Team don’t (appear to) care about safety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Risks / safety plans are ambiguous and poorly communicated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Incidents and accidents are not adequately reported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Nothing happens after an incident/accident to improve things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Culture of blaming others, systems and circumstances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Focus on schedule or cost, prioritised over safety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Personnel powerlessness/lack of feeling of value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FE00A7E2-3DA7-454C-BB6F-CA8634DF17CB}"/>
              </a:ext>
            </a:extLst>
          </p:cNvPr>
          <p:cNvSpPr txBox="1">
            <a:spLocks/>
          </p:cNvSpPr>
          <p:nvPr/>
        </p:nvSpPr>
        <p:spPr bwMode="auto">
          <a:xfrm>
            <a:off x="6326010" y="3448209"/>
            <a:ext cx="5588000" cy="29754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TIPS FOR FORMING A ROBUST SAFETY CULTURE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Obvious priority on safety by Leadership Team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Clear communication of safety plans and risk with concrete actions and responsibilities identified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Encourage “blame-free” reporting including both positive and negative observations, incidents and accidents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Empower personnel to speak out on safety matters and ensure comments are heard and followed-up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Provide safety training and involve personnel in business matters and meetings relating to health and safety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33FFFD4-9394-4E46-9D20-B199C5BA83AD}"/>
              </a:ext>
            </a:extLst>
          </p:cNvPr>
          <p:cNvSpPr txBox="1">
            <a:spLocks/>
          </p:cNvSpPr>
          <p:nvPr/>
        </p:nvSpPr>
        <p:spPr bwMode="auto">
          <a:xfrm>
            <a:off x="6266341" y="805765"/>
            <a:ext cx="5236173" cy="26845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WHY IS THIS IMPORTANT?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Key predictor of organisational safety performance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Generates personal and collection feeling of safety and security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Reinforces the need/requirement for safe behaviours and attitudes in the in the tasks of individuals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Improves the overall organisation’s safety performance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Improves reporting performance of incidents, and promotes highlighting of risk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FDB4C-D4BA-420A-AE7E-7962725FE1AC}"/>
              </a:ext>
            </a:extLst>
          </p:cNvPr>
          <p:cNvCxnSpPr>
            <a:cxnSpLocks/>
          </p:cNvCxnSpPr>
          <p:nvPr/>
        </p:nvCxnSpPr>
        <p:spPr>
          <a:xfrm>
            <a:off x="6082474" y="1054359"/>
            <a:ext cx="0" cy="5524310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F0452-4CBA-43DD-806F-35A009F04BFB}"/>
              </a:ext>
            </a:extLst>
          </p:cNvPr>
          <p:cNvCxnSpPr>
            <a:cxnSpLocks/>
          </p:cNvCxnSpPr>
          <p:nvPr/>
        </p:nvCxnSpPr>
        <p:spPr>
          <a:xfrm>
            <a:off x="495663" y="3485385"/>
            <a:ext cx="11173621" cy="824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D233134-CB84-4874-AB4A-024096E771D4}"/>
              </a:ext>
            </a:extLst>
          </p:cNvPr>
          <p:cNvSpPr txBox="1">
            <a:spLocks/>
          </p:cNvSpPr>
          <p:nvPr/>
        </p:nvSpPr>
        <p:spPr bwMode="auto">
          <a:xfrm>
            <a:off x="505619" y="824809"/>
            <a:ext cx="5420042" cy="26796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WHAT IS “SAFETY CULTURE” IN AN ORGANISATION?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A reflection of the Leadership Team’s attitudes and behaviours towards safety and risk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Collective personnel attitudes towards their own safety and the safety of others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The manner in which personnel perform their tasks with respect to safety and risk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The organisation’s safety beliefs, values and attitudes are of high importance to the business strategy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6FB928B9-55DC-4825-BD6F-0BDFADBC8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406" y1="56641" x2="41406" y2="566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46" y="3678151"/>
            <a:ext cx="2427638" cy="24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548CF0-4B04-40F7-9B2B-956DCA86FF49}"/>
              </a:ext>
            </a:extLst>
          </p:cNvPr>
          <p:cNvSpPr txBox="1"/>
          <p:nvPr/>
        </p:nvSpPr>
        <p:spPr>
          <a:xfrm rot="438953">
            <a:off x="8753723" y="325537"/>
            <a:ext cx="32553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8C23"/>
                </a:solidFill>
              </a:rPr>
              <a:t>Remember: A culture will form whether it is shaped by you or not!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E7A4C28-A56F-4706-A77F-D58C515F9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524" b="89868" l="9910" r="89640">
                        <a14:foregroundMark x1="33333" y1="9251" x2="56757" y2="6608"/>
                        <a14:foregroundMark x1="56757" y1="6608" x2="66667" y2="10132"/>
                        <a14:foregroundMark x1="38288" y1="31718" x2="39640" y2="31718"/>
                        <a14:foregroundMark x1="49550" y1="58590" x2="49550" y2="58590"/>
                        <a14:foregroundMark x1="53604" y1="3524" x2="51351" y2="3965"/>
                      </a14:backgroundRemoval>
                    </a14:imgEffect>
                  </a14:imgLayer>
                </a14:imgProps>
              </a:ext>
            </a:extLst>
          </a:blip>
          <a:srcRect l="8816" r="7787" b="20439"/>
          <a:stretch/>
        </p:blipFill>
        <p:spPr>
          <a:xfrm>
            <a:off x="2116004" y="1267537"/>
            <a:ext cx="1963666" cy="19155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8B238A-8E69-4F39-9909-27B94A6321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5085" y="1086977"/>
            <a:ext cx="3231160" cy="23044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E89736-FE1F-4406-9B84-D15BBC2052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4599" y="3917995"/>
            <a:ext cx="2548349" cy="25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4BC4D2790854BB2653DA8640BD991" ma:contentTypeVersion="13" ma:contentTypeDescription="Create a new document." ma:contentTypeScope="" ma:versionID="ae9386adf95962701d17039caf2af79b">
  <xsd:schema xmlns:xsd="http://www.w3.org/2001/XMLSchema" xmlns:xs="http://www.w3.org/2001/XMLSchema" xmlns:p="http://schemas.microsoft.com/office/2006/metadata/properties" xmlns:ns3="5df36e75-621e-47ad-8be2-d4b196b7572b" xmlns:ns4="aeaf1929-3672-4550-ab6a-d35aeff318ea" targetNamespace="http://schemas.microsoft.com/office/2006/metadata/properties" ma:root="true" ma:fieldsID="ec2230f2ccb12f278adfc15c30716d1d" ns3:_="" ns4:_="">
    <xsd:import namespace="5df36e75-621e-47ad-8be2-d4b196b7572b"/>
    <xsd:import namespace="aeaf1929-3672-4550-ab6a-d35aeff318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6e75-621e-47ad-8be2-d4b196b75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f1929-3672-4550-ab6a-d35aeff31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D55F27-928A-4308-A3A2-2EBC8641D3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32242A-696E-4190-BAAA-C9BEFD500CCA}">
  <ds:schemaRefs>
    <ds:schemaRef ds:uri="http://schemas.microsoft.com/office/2006/documentManagement/types"/>
    <ds:schemaRef ds:uri="aeaf1929-3672-4550-ab6a-d35aeff318e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df36e75-621e-47ad-8be2-d4b196b7572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67AC073-6C31-4131-B860-59F0B8021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36e75-621e-47ad-8be2-d4b196b7572b"/>
    <ds:schemaRef ds:uri="aeaf1929-3672-4550-ab6a-d35aeff31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8754</TotalTime>
  <Words>292</Words>
  <Application>Microsoft Macintosh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Manager/>
  <Company>Galaxsea 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Galaxsea Safety Moment - Safety Culture</dc:title>
  <dc:subject/>
  <dc:creator>Rob Brown</dc:creator>
  <cp:keywords/>
  <dc:description/>
  <cp:lastModifiedBy>Rob Brown</cp:lastModifiedBy>
  <cp:revision>246</cp:revision>
  <cp:lastPrinted>2014-07-21T13:54:58Z</cp:lastPrinted>
  <dcterms:created xsi:type="dcterms:W3CDTF">2012-11-28T11:53:27Z</dcterms:created>
  <dcterms:modified xsi:type="dcterms:W3CDTF">2021-07-06T20:17:31Z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Expiry Date">
    <vt:lpwstr> </vt:lpwstr>
  </property>
  <property fmtid="{D5CDD505-2E9C-101B-9397-08002B2CF9AE}" pid="4" name="Security Classification">
    <vt:lpwstr>Internal</vt:lpwstr>
  </property>
  <property fmtid="{D5CDD505-2E9C-101B-9397-08002B2CF9AE}" pid="5" name="Author">
    <vt:lpwstr> </vt:lpwstr>
  </property>
  <property fmtid="{D5CDD505-2E9C-101B-9397-08002B2CF9AE}" pid="6" name="Created Date">
    <vt:lpwstr> </vt:lpwstr>
  </property>
  <property fmtid="{D5CDD505-2E9C-101B-9397-08002B2CF9AE}" pid="7" name="Document type">
    <vt:lpwstr>Presentation</vt:lpwstr>
  </property>
  <property fmtid="{D5CDD505-2E9C-101B-9397-08002B2CF9AE}" pid="8" name="Teamsite">
    <vt:bool>true</vt:bool>
  </property>
  <property fmtid="{D5CDD505-2E9C-101B-9397-08002B2CF9AE}" pid="9" name="Complete">
    <vt:lpwstr> </vt:lpwstr>
  </property>
  <property fmtid="{D5CDD505-2E9C-101B-9397-08002B2CF9AE}" pid="10" name="Edit">
    <vt:lpwstr> </vt:lpwstr>
  </property>
  <property fmtid="{D5CDD505-2E9C-101B-9397-08002B2CF9AE}" pid="11" name="TemplateParallel2010">
    <vt:bool>true</vt:bool>
  </property>
  <property fmtid="{D5CDD505-2E9C-101B-9397-08002B2CF9AE}" pid="12" name="TemplateColor">
    <vt:lpwstr>Grey</vt:lpwstr>
  </property>
  <property fmtid="{D5CDD505-2E9C-101B-9397-08002B2CF9AE}" pid="13" name="Pres Date">
    <vt:lpwstr>2012-11-28</vt:lpwstr>
  </property>
  <property fmtid="{D5CDD505-2E9C-101B-9397-08002B2CF9AE}" pid="14" name="Template">
    <vt:lpwstr>Statoil</vt:lpwstr>
  </property>
  <property fmtid="{D5CDD505-2E9C-101B-9397-08002B2CF9AE}" pid="15" name="ContentTypeId">
    <vt:lpwstr>0x010100D034BC4D2790854BB2653DA8640BD991</vt:lpwstr>
  </property>
</Properties>
</file>