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5"/>
  </p:notesMasterIdLst>
  <p:handoutMasterIdLst>
    <p:handoutMasterId r:id="rId6"/>
  </p:handoutMasterIdLst>
  <p:sldIdLst>
    <p:sldId id="258" r:id="rId2"/>
    <p:sldId id="282" r:id="rId3"/>
    <p:sldId id="283" r:id="rId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orient="horz" pos="1850" userDrawn="1">
          <p15:clr>
            <a:srgbClr val="A4A3A4"/>
          </p15:clr>
        </p15:guide>
        <p15:guide id="3" orient="horz" pos="1918" userDrawn="1">
          <p15:clr>
            <a:srgbClr val="A4A3A4"/>
          </p15:clr>
        </p15:guide>
        <p15:guide id="4" orient="horz" pos="2780" userDrawn="1">
          <p15:clr>
            <a:srgbClr val="A4A3A4"/>
          </p15:clr>
        </p15:guide>
        <p15:guide id="5" orient="horz" pos="2848" userDrawn="1">
          <p15:clr>
            <a:srgbClr val="A4A3A4"/>
          </p15:clr>
        </p15:guide>
        <p15:guide id="6" orient="horz" pos="3710" userDrawn="1">
          <p15:clr>
            <a:srgbClr val="A4A3A4"/>
          </p15:clr>
        </p15:guide>
        <p15:guide id="7" orient="horz" pos="3868" userDrawn="1">
          <p15:clr>
            <a:srgbClr val="A4A3A4"/>
          </p15:clr>
        </p15:guide>
        <p15:guide id="8" orient="horz" pos="987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pos="7468" userDrawn="1">
          <p15:clr>
            <a:srgbClr val="A4A3A4"/>
          </p15:clr>
        </p15:guide>
        <p15:guide id="12" pos="3887" userDrawn="1">
          <p15:clr>
            <a:srgbClr val="A4A3A4"/>
          </p15:clr>
        </p15:guide>
        <p15:guide id="13" pos="2571" userDrawn="1">
          <p15:clr>
            <a:srgbClr val="A4A3A4"/>
          </p15:clr>
        </p15:guide>
        <p15:guide id="14" pos="2660" userDrawn="1">
          <p15:clr>
            <a:srgbClr val="A4A3A4"/>
          </p15:clr>
        </p15:guide>
        <p15:guide id="15" pos="5020" userDrawn="1">
          <p15:clr>
            <a:srgbClr val="A4A3A4"/>
          </p15:clr>
        </p15:guide>
        <p15:guide id="16" pos="51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3"/>
    <a:srgbClr val="999999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3758"/>
  </p:normalViewPr>
  <p:slideViewPr>
    <p:cSldViewPr snapToGrid="0">
      <p:cViewPr varScale="1">
        <p:scale>
          <a:sx n="109" d="100"/>
          <a:sy n="109" d="100"/>
        </p:scale>
        <p:origin x="208" y="608"/>
      </p:cViewPr>
      <p:guideLst>
        <p:guide orient="horz" pos="828"/>
        <p:guide orient="horz" pos="1850"/>
        <p:guide orient="horz" pos="1918"/>
        <p:guide orient="horz" pos="2780"/>
        <p:guide orient="horz" pos="2848"/>
        <p:guide orient="horz" pos="3710"/>
        <p:guide orient="horz" pos="3868"/>
        <p:guide orient="horz" pos="987"/>
        <p:guide pos="3795"/>
        <p:guide pos="211"/>
        <p:guide pos="7468"/>
        <p:guide pos="3887"/>
        <p:guide pos="2571"/>
        <p:guide pos="2660"/>
        <p:guide pos="5020"/>
        <p:guide pos="511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23F42E-ACE3-41FA-BF4A-44A218C90A85}" type="datetimeFigureOut">
              <a:rPr lang="en-US"/>
              <a:pPr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5E0646-DFDE-404A-A9A5-C65D329A5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411FC19-95F7-4C32-B650-4532D41A3C7F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514350"/>
            <a:ext cx="3022600" cy="170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9751" y="2294335"/>
            <a:ext cx="8159749" cy="42124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2E6A1B4-FF19-4257-8AB0-F3620BDD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0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4575" y="514350"/>
            <a:ext cx="3022600" cy="170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9D5BF0-B0F5-42DF-B195-93EB2C0A37B1}" type="slidenum">
              <a:rPr lang="en-US" smtClean="0"/>
              <a:pPr eaLnBrk="1" hangingPunct="1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5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514350"/>
            <a:ext cx="3022600" cy="170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6A1B4-FF19-4257-8AB0-F3620BDDA7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514350"/>
            <a:ext cx="3022600" cy="170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6A1B4-FF19-4257-8AB0-F3620BDDA7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alaxsea.no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cid:1F1EC0FC-1669-48B8-8D65-B6E87D277866@getinternet.no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092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567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230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288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661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77506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5745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147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04AF-4174-4841-A1BE-96C1EF71E5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475d74c-e7a6-49be-a79a-51310bc0106e">
            <a:hlinkClick r:id="rId2"/>
            <a:extLst>
              <a:ext uri="{FF2B5EF4-FFF2-40B4-BE49-F238E27FC236}">
                <a16:creationId xmlns:a16="http://schemas.microsoft.com/office/drawing/2014/main" id="{15DD493A-DF09-4C6C-8CED-A0A0ED097160}"/>
              </a:ext>
            </a:extLst>
          </p:cNvPr>
          <p:cNvPicPr/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488393" y="6241300"/>
            <a:ext cx="3470694" cy="5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55609-8277-4E9C-AF8C-9B71A6667624}"/>
              </a:ext>
            </a:extLst>
          </p:cNvPr>
          <p:cNvSpPr/>
          <p:nvPr userDrawn="1"/>
        </p:nvSpPr>
        <p:spPr>
          <a:xfrm rot="10800000">
            <a:off x="-1" y="794993"/>
            <a:ext cx="6096000" cy="9352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C4B5CA8-D63B-E642-9140-81F1E37E6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17601" r="9439" b="19142"/>
          <a:stretch/>
        </p:blipFill>
        <p:spPr>
          <a:xfrm>
            <a:off x="655983" y="6241300"/>
            <a:ext cx="1360497" cy="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038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0263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890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8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6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axsea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cid:1F1EC0FC-1669-48B8-8D65-B6E87D277866@getinternet.no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vention.com/fitness/a20457660/sleep-mistake-youre-makin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cyclingweekly.com/news/latest-news/new-study-says-cycling-30-miles-per-week-cuts-heart-disease-cancer-risk-half-326369" TargetMode="External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yclingweekly.com/news/latest-news/cyclists-exposed-five-times-less-air-pollution-cars-experiment-suggests-133129#PATVMX2oPRYlzwrH.99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cyclingweekly.com/news/latest-news/its-official-cycling-makes-you-happier-305862" TargetMode="Externa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75d74c-e7a6-49be-a79a-51310bc0106e">
            <a:hlinkClick r:id="rId3"/>
            <a:extLst>
              <a:ext uri="{FF2B5EF4-FFF2-40B4-BE49-F238E27FC236}">
                <a16:creationId xmlns:a16="http://schemas.microsoft.com/office/drawing/2014/main" id="{370C187D-AAE3-DF49-8D21-5C2A67A843DE}"/>
              </a:ext>
            </a:extLst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47201" y="5996763"/>
            <a:ext cx="3697598" cy="6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35FFBD4-F0A0-7147-B658-2A2888531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6" y="1996317"/>
            <a:ext cx="4963886" cy="2291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78B382-BB96-3F46-B291-283BE54082E9}"/>
              </a:ext>
            </a:extLst>
          </p:cNvPr>
          <p:cNvSpPr txBox="1"/>
          <p:nvPr/>
        </p:nvSpPr>
        <p:spPr>
          <a:xfrm>
            <a:off x="5244644" y="576844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 R E S E N T E D   B 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1BFA8C7-F5AF-41B2-B54C-FE1F9607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4" b="89868" l="9910" r="89640">
                        <a14:foregroundMark x1="33333" y1="9251" x2="56757" y2="6608"/>
                        <a14:foregroundMark x1="56757" y1="6608" x2="66667" y2="10132"/>
                        <a14:foregroundMark x1="38288" y1="31718" x2="39640" y2="31718"/>
                        <a14:foregroundMark x1="49550" y1="58590" x2="49550" y2="58590"/>
                        <a14:foregroundMark x1="53604" y1="3524" x2="51351" y2="3965"/>
                      </a14:backgroundRemoval>
                    </a14:imgEffect>
                  </a14:imgLayer>
                </a14:imgProps>
              </a:ext>
            </a:extLst>
          </a:blip>
          <a:srcRect l="8816" r="7787" b="20439"/>
          <a:stretch/>
        </p:blipFill>
        <p:spPr>
          <a:xfrm>
            <a:off x="1967265" y="2543177"/>
            <a:ext cx="1963666" cy="1915511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33FFFD4-9394-4E46-9D20-B199C5BA83AD}"/>
              </a:ext>
            </a:extLst>
          </p:cNvPr>
          <p:cNvSpPr txBox="1">
            <a:spLocks/>
          </p:cNvSpPr>
          <p:nvPr/>
        </p:nvSpPr>
        <p:spPr bwMode="auto">
          <a:xfrm>
            <a:off x="402979" y="991293"/>
            <a:ext cx="5596763" cy="483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solidFill>
                  <a:schemeClr val="accent2"/>
                </a:solidFill>
              </a:rPr>
              <a:t>WHY SHOULD WE CYCLE?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Improves mental wellbeing (</a:t>
            </a:r>
            <a:r>
              <a:rPr lang="en-GB" sz="1700" dirty="0">
                <a:hlinkClick r:id="rId5"/>
              </a:rPr>
              <a:t>ref. study by YMCA</a:t>
            </a:r>
            <a:r>
              <a:rPr lang="en-GB" sz="1700" dirty="0"/>
              <a:t>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Strengthens upper respiratory system/immune system (ref. Appalachian State University study)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Promotes weight loss (consumes calories)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Strengthens leg muscles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Improves lung health (</a:t>
            </a:r>
            <a:r>
              <a:rPr lang="en-GB" sz="1700" dirty="0">
                <a:hlinkClick r:id="rId6"/>
              </a:rPr>
              <a:t>ref. Healthy Air Campaign study</a:t>
            </a:r>
            <a:r>
              <a:rPr lang="en-GB" sz="1700" dirty="0"/>
              <a:t>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Cuts heart disease and cancer risk (</a:t>
            </a:r>
            <a:r>
              <a:rPr lang="en-GB" sz="1700" dirty="0">
                <a:hlinkClick r:id="rId7"/>
              </a:rPr>
              <a:t>ref. University of Glasgow study</a:t>
            </a:r>
            <a:r>
              <a:rPr lang="en-GB" sz="1700" dirty="0"/>
              <a:t>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Low impact training therefore kind to the joints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Cycle to work and cut cost, pollution and congestion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Cycling improves sleep (</a:t>
            </a:r>
            <a:r>
              <a:rPr lang="en-GB" sz="1700" dirty="0">
                <a:hlinkClick r:id="rId8"/>
              </a:rPr>
              <a:t>ref. University of Georgia study</a:t>
            </a:r>
            <a:r>
              <a:rPr lang="en-GB" sz="1700" dirty="0"/>
              <a:t>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Cycling (exercise) improves brain power (ref. Blood Flow Metabolism study, Dec 2013)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Cycling can be sociable!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>
              <a:highlight>
                <a:srgbClr val="FFFF00"/>
              </a:highlight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A43B638-CDB2-4319-80E3-6F4DBAF4A480}"/>
              </a:ext>
            </a:extLst>
          </p:cNvPr>
          <p:cNvSpPr txBox="1">
            <a:spLocks/>
          </p:cNvSpPr>
          <p:nvPr/>
        </p:nvSpPr>
        <p:spPr bwMode="auto">
          <a:xfrm>
            <a:off x="6345177" y="964584"/>
            <a:ext cx="5512000" cy="2977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solidFill>
                  <a:schemeClr val="accent2"/>
                </a:solidFill>
              </a:rPr>
              <a:t>WHAT THE LAW SAYS…(*)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On the road: The same rules as cars apply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On the path: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Only when there are few pedestrians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Providing its not a danger or hinderance to pedestrians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Not faster than walking pace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Forbidden to cycle: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On motorways and slip roads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In some tunnels marked with no cycling signs</a:t>
            </a: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700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D233134-CB84-4874-AB4A-024096E771D4}"/>
              </a:ext>
            </a:extLst>
          </p:cNvPr>
          <p:cNvSpPr txBox="1">
            <a:spLocks/>
          </p:cNvSpPr>
          <p:nvPr/>
        </p:nvSpPr>
        <p:spPr bwMode="auto">
          <a:xfrm>
            <a:off x="6345177" y="4166042"/>
            <a:ext cx="5512001" cy="2437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solidFill>
                  <a:schemeClr val="accent2"/>
                </a:solidFill>
              </a:rPr>
              <a:t>WHY IS CYCLE SAFETY IMPORTANT?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Cyclists make up approximately 5% of the traffic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Cyclists responsible for 50% of personal injuries on the road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Oslo university hospital treated: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41 cyclists in 2001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194 cyclists in 2015             </a:t>
            </a:r>
            <a:r>
              <a:rPr lang="en-GB" sz="1600" dirty="0"/>
              <a:t>(Ref. </a:t>
            </a:r>
            <a:r>
              <a:rPr lang="en-GB" sz="1600" dirty="0" err="1"/>
              <a:t>motor.no</a:t>
            </a:r>
            <a:r>
              <a:rPr lang="en-GB" sz="1600" dirty="0"/>
              <a:t>, 2017)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FB928B9-55DC-4825-BD6F-0BDFADBC8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6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56641" x2="41406" y2="5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67" y="931097"/>
            <a:ext cx="2427638" cy="24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85C663-4C93-4418-930B-4B2776109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8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6" b="89662" l="6897" r="93333">
                        <a14:foregroundMark x1="49655" y1="44093" x2="49655" y2="44093"/>
                        <a14:foregroundMark x1="51724" y1="71730" x2="51724" y2="71730"/>
                        <a14:foregroundMark x1="7126" y1="83966" x2="7126" y2="83966"/>
                        <a14:foregroundMark x1="93333" y1="82700" x2="93333" y2="8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3" y="4156124"/>
            <a:ext cx="2546688" cy="25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2979" y="270001"/>
            <a:ext cx="8560263" cy="5063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200" b="1" dirty="0">
                <a:solidFill>
                  <a:srgbClr val="FF8C23"/>
                </a:solidFill>
                <a:latin typeface="Calibri"/>
                <a:ea typeface="Calibri" charset="0"/>
                <a:cs typeface="Calibri"/>
              </a:rPr>
              <a:t>Safety Moment – Cycling (Norway)</a:t>
            </a:r>
            <a:endParaRPr lang="en-GB" altLang="en-US" sz="3200" b="1" dirty="0">
              <a:solidFill>
                <a:srgbClr val="FF8C23"/>
              </a:solidFill>
              <a:ea typeface="+mn-lt"/>
              <a:cs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FDB4C-D4BA-420A-AE7E-7962725FE1AC}"/>
              </a:ext>
            </a:extLst>
          </p:cNvPr>
          <p:cNvCxnSpPr>
            <a:cxnSpLocks/>
          </p:cNvCxnSpPr>
          <p:nvPr/>
        </p:nvCxnSpPr>
        <p:spPr>
          <a:xfrm>
            <a:off x="6082474" y="1054359"/>
            <a:ext cx="0" cy="5524310"/>
          </a:xfrm>
          <a:prstGeom prst="line">
            <a:avLst/>
          </a:prstGeom>
          <a:ln w="25400">
            <a:solidFill>
              <a:srgbClr val="FF8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6F0452-4CBA-43DD-806F-35A009F04BFB}"/>
              </a:ext>
            </a:extLst>
          </p:cNvPr>
          <p:cNvCxnSpPr>
            <a:cxnSpLocks/>
          </p:cNvCxnSpPr>
          <p:nvPr/>
        </p:nvCxnSpPr>
        <p:spPr>
          <a:xfrm>
            <a:off x="6082474" y="4114865"/>
            <a:ext cx="5524266" cy="0"/>
          </a:xfrm>
          <a:prstGeom prst="line">
            <a:avLst/>
          </a:prstGeom>
          <a:ln w="25400">
            <a:solidFill>
              <a:srgbClr val="FF8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4FAFFF3-E207-E642-848F-38B38959E9D8}"/>
              </a:ext>
            </a:extLst>
          </p:cNvPr>
          <p:cNvSpPr txBox="1">
            <a:spLocks/>
          </p:cNvSpPr>
          <p:nvPr/>
        </p:nvSpPr>
        <p:spPr bwMode="auto">
          <a:xfrm>
            <a:off x="2914605" y="6010571"/>
            <a:ext cx="3036518" cy="324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700" dirty="0"/>
              <a:t>(*) Always check the current laws</a:t>
            </a: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275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 icon - Free download on Iconfinder">
            <a:extLst>
              <a:ext uri="{FF2B5EF4-FFF2-40B4-BE49-F238E27FC236}">
                <a16:creationId xmlns:a16="http://schemas.microsoft.com/office/drawing/2014/main" id="{B4A8A6E7-8B6D-5A42-AA5F-5F7F57D5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07" y="4396152"/>
            <a:ext cx="2311469" cy="23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ycle Icon of Glyph style - Available in SVG, PNG, EPS, AI &amp; Icon fonts">
            <a:extLst>
              <a:ext uri="{FF2B5EF4-FFF2-40B4-BE49-F238E27FC236}">
                <a16:creationId xmlns:a16="http://schemas.microsoft.com/office/drawing/2014/main" id="{AD80498E-E791-C34F-824B-4CF4DA42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61" y="2013358"/>
            <a:ext cx="3251200" cy="3251200"/>
          </a:xfrm>
          <a:prstGeom prst="rect">
            <a:avLst/>
          </a:prstGeom>
          <a:noFill/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33FFFD4-9394-4E46-9D20-B199C5BA83AD}"/>
              </a:ext>
            </a:extLst>
          </p:cNvPr>
          <p:cNvSpPr txBox="1">
            <a:spLocks/>
          </p:cNvSpPr>
          <p:nvPr/>
        </p:nvSpPr>
        <p:spPr bwMode="auto">
          <a:xfrm>
            <a:off x="6282253" y="895038"/>
            <a:ext cx="4091957" cy="1824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solidFill>
                  <a:schemeClr val="accent2"/>
                </a:solidFill>
              </a:rPr>
              <a:t>YOUR PERSONAL SAFETY ON A BIKE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ALWAYS wear a correctly fitting helmet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Wear bright </a:t>
            </a:r>
            <a:r>
              <a:rPr lang="en-GB" sz="1700" dirty="0" err="1"/>
              <a:t>hi-viz</a:t>
            </a:r>
            <a:r>
              <a:rPr lang="en-GB" sz="1700" dirty="0"/>
              <a:t> colours to help you be visible in traffic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Wear sports glasses to protect eyes against dust and insects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Always use lights at night, in low light conditions or in rain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Wear reflective clothing in low light or at night.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>
              <a:highlight>
                <a:srgbClr val="FFFF00"/>
              </a:highlight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E00A7E2-3DA7-454C-BB6F-CA8634DF17CB}"/>
              </a:ext>
            </a:extLst>
          </p:cNvPr>
          <p:cNvSpPr txBox="1">
            <a:spLocks/>
          </p:cNvSpPr>
          <p:nvPr/>
        </p:nvSpPr>
        <p:spPr bwMode="auto">
          <a:xfrm>
            <a:off x="6282253" y="4005472"/>
            <a:ext cx="5698730" cy="175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solidFill>
                  <a:schemeClr val="accent2"/>
                </a:solidFill>
              </a:rPr>
              <a:t>SPECIFIC DANGERS FOR YOU TO LOOK OUT FOR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T-junctions: Motorist pulls out in front of cyclist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Roundabouts: Similar to T-junctions, watch for cars pulling out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Parked vehicles: allow a bit more clearance particularly if vehicles are occupied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Overtaking: Caution in stationary traffic – drivers don’t naturally check for bikes when moving or changing lanes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Potholes and debris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>
              <a:highlight>
                <a:srgbClr val="FFFF00"/>
              </a:highlight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D233134-CB84-4874-AB4A-024096E771D4}"/>
              </a:ext>
            </a:extLst>
          </p:cNvPr>
          <p:cNvSpPr txBox="1">
            <a:spLocks/>
          </p:cNvSpPr>
          <p:nvPr/>
        </p:nvSpPr>
        <p:spPr bwMode="auto">
          <a:xfrm>
            <a:off x="470584" y="895038"/>
            <a:ext cx="5512001" cy="2437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solidFill>
                  <a:schemeClr val="accent2"/>
                </a:solidFill>
              </a:rPr>
              <a:t>RIDE SAFELY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Good road position not too close to the roadside / curb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Improves visibility to drivers and gives more wiggle room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Always be aware of the traffic and traffic situation around you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Anticipate mistakes by drivers and other road users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Drivers turning left or waiting to pull out from a side road may not have seen you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Make your intentions clear, check behind, give clear hand signals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Make eye contact - helps you anticipate drivers intentions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Never undertake a lorry, they can´t see you!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Parked cars with people inside – anticipate the door opening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700" dirty="0"/>
              <a:t>Keep hands covering the brakes in congested areas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sz="17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2979" y="270001"/>
            <a:ext cx="8560263" cy="5063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200" b="1" dirty="0">
                <a:solidFill>
                  <a:srgbClr val="FF8C23"/>
                </a:solidFill>
                <a:latin typeface="Calibri"/>
                <a:ea typeface="Calibri" charset="0"/>
                <a:cs typeface="Calibri"/>
              </a:rPr>
              <a:t>Safety Moment – </a:t>
            </a:r>
            <a:r>
              <a:rPr lang="en-GB" altLang="en-US" sz="3200" b="1" dirty="0">
                <a:solidFill>
                  <a:srgbClr val="FF8C23"/>
                </a:solidFill>
                <a:ea typeface="Calibri" charset="0"/>
                <a:cs typeface="Calibri"/>
              </a:rPr>
              <a:t>Cycling (Norway)</a:t>
            </a:r>
            <a:endParaRPr lang="en-GB" altLang="en-US" sz="3200" b="1" dirty="0">
              <a:solidFill>
                <a:srgbClr val="FF8C23"/>
              </a:solidFill>
              <a:ea typeface="+mn-lt"/>
              <a:cs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FDB4C-D4BA-420A-AE7E-7962725FE1AC}"/>
              </a:ext>
            </a:extLst>
          </p:cNvPr>
          <p:cNvCxnSpPr>
            <a:cxnSpLocks/>
          </p:cNvCxnSpPr>
          <p:nvPr/>
        </p:nvCxnSpPr>
        <p:spPr>
          <a:xfrm>
            <a:off x="6082474" y="1054359"/>
            <a:ext cx="0" cy="5524310"/>
          </a:xfrm>
          <a:prstGeom prst="line">
            <a:avLst/>
          </a:prstGeom>
          <a:ln w="25400">
            <a:solidFill>
              <a:srgbClr val="FF8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830B39-CC5F-994C-96C9-10CD4F2484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0" t="3937"/>
          <a:stretch/>
        </p:blipFill>
        <p:spPr>
          <a:xfrm>
            <a:off x="10374210" y="1179505"/>
            <a:ext cx="1711075" cy="2459453"/>
          </a:xfrm>
          <a:prstGeom prst="rect">
            <a:avLst/>
          </a:prstGeom>
          <a:effectLst>
            <a:softEdge rad="8890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E75567-8E4B-4A45-B4F7-DE3C3C93B990}"/>
              </a:ext>
            </a:extLst>
          </p:cNvPr>
          <p:cNvCxnSpPr>
            <a:cxnSpLocks/>
          </p:cNvCxnSpPr>
          <p:nvPr/>
        </p:nvCxnSpPr>
        <p:spPr>
          <a:xfrm>
            <a:off x="6082474" y="3985911"/>
            <a:ext cx="5524266" cy="0"/>
          </a:xfrm>
          <a:prstGeom prst="line">
            <a:avLst/>
          </a:prstGeom>
          <a:ln w="25400">
            <a:solidFill>
              <a:srgbClr val="FF8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11742</TotalTime>
  <Words>482</Words>
  <Application>Microsoft Macintosh PowerPoint</Application>
  <PresentationFormat>Widescreen</PresentationFormat>
  <Paragraphs>59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Manager/>
  <Company>Galaxsea 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bSafer Safety Moment - Risk Normalisation</dc:title>
  <dc:subject/>
  <dc:creator>Rob Brown</dc:creator>
  <cp:keywords/>
  <dc:description/>
  <cp:lastModifiedBy>Rob Brown</cp:lastModifiedBy>
  <cp:revision>263</cp:revision>
  <cp:lastPrinted>2014-07-21T13:54:58Z</cp:lastPrinted>
  <dcterms:created xsi:type="dcterms:W3CDTF">2012-11-28T11:53:27Z</dcterms:created>
  <dcterms:modified xsi:type="dcterms:W3CDTF">2021-04-16T13:06:07Z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Draft</vt:lpwstr>
  </property>
  <property fmtid="{D5CDD505-2E9C-101B-9397-08002B2CF9AE}" pid="3" name="Expiry Date">
    <vt:lpwstr> </vt:lpwstr>
  </property>
  <property fmtid="{D5CDD505-2E9C-101B-9397-08002B2CF9AE}" pid="4" name="Security Classification">
    <vt:lpwstr>Internal</vt:lpwstr>
  </property>
  <property fmtid="{D5CDD505-2E9C-101B-9397-08002B2CF9AE}" pid="5" name="Author">
    <vt:lpwstr> </vt:lpwstr>
  </property>
  <property fmtid="{D5CDD505-2E9C-101B-9397-08002B2CF9AE}" pid="6" name="Created Date">
    <vt:lpwstr> </vt:lpwstr>
  </property>
  <property fmtid="{D5CDD505-2E9C-101B-9397-08002B2CF9AE}" pid="7" name="Document type">
    <vt:lpwstr>Presentation</vt:lpwstr>
  </property>
  <property fmtid="{D5CDD505-2E9C-101B-9397-08002B2CF9AE}" pid="8" name="Teamsite">
    <vt:bool>true</vt:bool>
  </property>
  <property fmtid="{D5CDD505-2E9C-101B-9397-08002B2CF9AE}" pid="9" name="Complete">
    <vt:lpwstr> </vt:lpwstr>
  </property>
  <property fmtid="{D5CDD505-2E9C-101B-9397-08002B2CF9AE}" pid="10" name="Edit">
    <vt:lpwstr> </vt:lpwstr>
  </property>
  <property fmtid="{D5CDD505-2E9C-101B-9397-08002B2CF9AE}" pid="11" name="TemplateParallel2010">
    <vt:bool>true</vt:bool>
  </property>
  <property fmtid="{D5CDD505-2E9C-101B-9397-08002B2CF9AE}" pid="12" name="TemplateColor">
    <vt:lpwstr>Grey</vt:lpwstr>
  </property>
  <property fmtid="{D5CDD505-2E9C-101B-9397-08002B2CF9AE}" pid="13" name="Pres Date">
    <vt:lpwstr>2012-11-28</vt:lpwstr>
  </property>
  <property fmtid="{D5CDD505-2E9C-101B-9397-08002B2CF9AE}" pid="14" name="Template">
    <vt:lpwstr>Statoil</vt:lpwstr>
  </property>
</Properties>
</file>