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9" r:id="rId4"/>
  </p:sldMasterIdLst>
  <p:notesMasterIdLst>
    <p:notesMasterId r:id="rId7"/>
  </p:notesMasterIdLst>
  <p:handoutMasterIdLst>
    <p:handoutMasterId r:id="rId8"/>
  </p:handoutMasterIdLst>
  <p:sldIdLst>
    <p:sldId id="258" r:id="rId5"/>
    <p:sldId id="284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8" userDrawn="1">
          <p15:clr>
            <a:srgbClr val="A4A3A4"/>
          </p15:clr>
        </p15:guide>
        <p15:guide id="2" orient="horz" pos="1850" userDrawn="1">
          <p15:clr>
            <a:srgbClr val="A4A3A4"/>
          </p15:clr>
        </p15:guide>
        <p15:guide id="3" orient="horz" pos="1918" userDrawn="1">
          <p15:clr>
            <a:srgbClr val="A4A3A4"/>
          </p15:clr>
        </p15:guide>
        <p15:guide id="4" orient="horz" pos="2780" userDrawn="1">
          <p15:clr>
            <a:srgbClr val="A4A3A4"/>
          </p15:clr>
        </p15:guide>
        <p15:guide id="5" orient="horz" pos="2848" userDrawn="1">
          <p15:clr>
            <a:srgbClr val="A4A3A4"/>
          </p15:clr>
        </p15:guide>
        <p15:guide id="6" orient="horz" pos="3710" userDrawn="1">
          <p15:clr>
            <a:srgbClr val="A4A3A4"/>
          </p15:clr>
        </p15:guide>
        <p15:guide id="7" orient="horz" pos="3868" userDrawn="1">
          <p15:clr>
            <a:srgbClr val="A4A3A4"/>
          </p15:clr>
        </p15:guide>
        <p15:guide id="8" orient="horz" pos="987" userDrawn="1">
          <p15:clr>
            <a:srgbClr val="A4A3A4"/>
          </p15:clr>
        </p15:guide>
        <p15:guide id="9" pos="3795" userDrawn="1">
          <p15:clr>
            <a:srgbClr val="A4A3A4"/>
          </p15:clr>
        </p15:guide>
        <p15:guide id="10" pos="211" userDrawn="1">
          <p15:clr>
            <a:srgbClr val="A4A3A4"/>
          </p15:clr>
        </p15:guide>
        <p15:guide id="11" pos="7468" userDrawn="1">
          <p15:clr>
            <a:srgbClr val="A4A3A4"/>
          </p15:clr>
        </p15:guide>
        <p15:guide id="12" pos="3887" userDrawn="1">
          <p15:clr>
            <a:srgbClr val="A4A3A4"/>
          </p15:clr>
        </p15:guide>
        <p15:guide id="13" pos="2571" userDrawn="1">
          <p15:clr>
            <a:srgbClr val="A4A3A4"/>
          </p15:clr>
        </p15:guide>
        <p15:guide id="14" pos="2660" userDrawn="1">
          <p15:clr>
            <a:srgbClr val="A4A3A4"/>
          </p15:clr>
        </p15:guide>
        <p15:guide id="15" pos="5020" userDrawn="1">
          <p15:clr>
            <a:srgbClr val="A4A3A4"/>
          </p15:clr>
        </p15:guide>
        <p15:guide id="16" pos="51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C23"/>
    <a:srgbClr val="999999"/>
    <a:srgbClr val="666666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3741"/>
  </p:normalViewPr>
  <p:slideViewPr>
    <p:cSldViewPr snapToGrid="0">
      <p:cViewPr varScale="1">
        <p:scale>
          <a:sx n="120" d="100"/>
          <a:sy n="120" d="100"/>
        </p:scale>
        <p:origin x="1312" y="176"/>
      </p:cViewPr>
      <p:guideLst>
        <p:guide orient="horz" pos="828"/>
        <p:guide orient="horz" pos="1850"/>
        <p:guide orient="horz" pos="1918"/>
        <p:guide orient="horz" pos="2780"/>
        <p:guide orient="horz" pos="2848"/>
        <p:guide orient="horz" pos="3710"/>
        <p:guide orient="horz" pos="3868"/>
        <p:guide orient="horz" pos="987"/>
        <p:guide pos="3795"/>
        <p:guide pos="211"/>
        <p:guide pos="7468"/>
        <p:guide pos="3887"/>
        <p:guide pos="2571"/>
        <p:guide pos="2660"/>
        <p:guide pos="5020"/>
        <p:guide pos="511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23F42E-ACE3-41FA-BF4A-44A218C90A85}" type="datetimeFigureOut">
              <a:rPr lang="en-US"/>
              <a:pPr/>
              <a:t>3/25/21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5E0646-DFDE-404A-A9A5-C65D329A58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13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fld id="{E411FC19-95F7-4C32-B650-4532D41A3C7F}" type="datetimeFigureOut">
              <a:rPr lang="en-US"/>
              <a:pPr>
                <a:defRPr/>
              </a:pPr>
              <a:t>3/25/21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4575" y="514350"/>
            <a:ext cx="3022600" cy="1701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39751" y="2294335"/>
            <a:ext cx="8159749" cy="42124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fld id="{E2E6A1B4-FF19-4257-8AB0-F3620BDDA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00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44575" y="514350"/>
            <a:ext cx="3022600" cy="1701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b-NO" dirty="0">
              <a:latin typeface="Arial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69D5BF0-B0F5-42DF-B195-93EB2C0A37B1}" type="slidenum">
              <a:rPr lang="en-US" smtClean="0"/>
              <a:pPr eaLnBrk="1" hangingPunct="1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85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4575" y="514350"/>
            <a:ext cx="3022600" cy="1701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E6A1B4-FF19-4257-8AB0-F3620BDDA7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17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alaxsea.no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cid:1F1EC0FC-1669-48B8-8D65-B6E87D277866@getinternet.no" TargetMode="Externa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30925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55671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92300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283200" y="1447800"/>
            <a:ext cx="61976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6864" y="2547892"/>
            <a:ext cx="39624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52889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56616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77506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57454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71470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04AF-4174-4841-A1BE-96C1EF71E58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a475d74c-e7a6-49be-a79a-51310bc0106e">
            <a:hlinkClick r:id="rId2"/>
            <a:extLst>
              <a:ext uri="{FF2B5EF4-FFF2-40B4-BE49-F238E27FC236}">
                <a16:creationId xmlns:a16="http://schemas.microsoft.com/office/drawing/2014/main" id="{15DD493A-DF09-4C6C-8CED-A0A0ED097160}"/>
              </a:ext>
            </a:extLst>
          </p:cNvPr>
          <p:cNvPicPr/>
          <p:nvPr userDrawn="1"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8488393" y="6241300"/>
            <a:ext cx="3470694" cy="595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3D55609-8277-4E9C-AF8C-9B71A6667624}"/>
              </a:ext>
            </a:extLst>
          </p:cNvPr>
          <p:cNvSpPr/>
          <p:nvPr userDrawn="1"/>
        </p:nvSpPr>
        <p:spPr>
          <a:xfrm rot="10800000">
            <a:off x="-1" y="794993"/>
            <a:ext cx="6096000" cy="93528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9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9C4B5CA8-D63B-E642-9140-81F1E37E67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8" t="17601" r="9439" b="19142"/>
          <a:stretch/>
        </p:blipFill>
        <p:spPr>
          <a:xfrm>
            <a:off x="655983" y="6241300"/>
            <a:ext cx="1360497" cy="48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130380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02633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08907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8815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3/25/21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6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62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  <p:sldLayoutId id="2147484171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laxsea.n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image" Target="cid:1F1EC0FC-1669-48B8-8D65-B6E87D277866@getinternet.no" TargetMode="Externa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microsoft.com/office/2007/relationships/hdphoto" Target="../media/hdphoto2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475d74c-e7a6-49be-a79a-51310bc0106e">
            <a:hlinkClick r:id="rId3"/>
            <a:extLst>
              <a:ext uri="{FF2B5EF4-FFF2-40B4-BE49-F238E27FC236}">
                <a16:creationId xmlns:a16="http://schemas.microsoft.com/office/drawing/2014/main" id="{370C187D-AAE3-DF49-8D21-5C2A67A843DE}"/>
              </a:ext>
            </a:extLst>
          </p:cNvPr>
          <p:cNvPicPr/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4247201" y="5996763"/>
            <a:ext cx="3697598" cy="67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35FFBD4-F0A0-7147-B658-2A2888531D0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056" y="1996317"/>
            <a:ext cx="4963886" cy="22916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378B382-BB96-3F46-B291-283BE54082E9}"/>
              </a:ext>
            </a:extLst>
          </p:cNvPr>
          <p:cNvSpPr txBox="1"/>
          <p:nvPr/>
        </p:nvSpPr>
        <p:spPr>
          <a:xfrm>
            <a:off x="5244644" y="5768446"/>
            <a:ext cx="1702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 R E S E N T E D   B 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402979" y="270001"/>
            <a:ext cx="8769005" cy="506391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sz="3200" b="1" dirty="0">
                <a:solidFill>
                  <a:srgbClr val="FF8C23"/>
                </a:solidFill>
                <a:latin typeface="Calibri"/>
                <a:ea typeface="Calibri" charset="0"/>
                <a:cs typeface="Calibri"/>
              </a:rPr>
              <a:t>Safety Moment – Tyre Safety (Norway)</a:t>
            </a:r>
            <a:endParaRPr lang="en-GB" altLang="en-US" sz="3200" b="1" dirty="0">
              <a:solidFill>
                <a:srgbClr val="FF8C23"/>
              </a:solidFill>
              <a:ea typeface="+mn-lt"/>
              <a:cs typeface="+mn-lt"/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FA43B638-CDB2-4319-80E3-6F4DBAF4A480}"/>
              </a:ext>
            </a:extLst>
          </p:cNvPr>
          <p:cNvSpPr txBox="1">
            <a:spLocks/>
          </p:cNvSpPr>
          <p:nvPr/>
        </p:nvSpPr>
        <p:spPr bwMode="auto">
          <a:xfrm>
            <a:off x="505619" y="3792993"/>
            <a:ext cx="5512000" cy="24203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CHANGING WHEELS YOURSELF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 dirty="0"/>
              <a:t>Do you have the right tools? Rating of jack and torque wrench, axel stand or support, PPE, level area etc. 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 dirty="0"/>
              <a:t>Can you handle the large wheels alone? Do you need  help?  Common cause of back injury. 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 dirty="0"/>
              <a:t>Watch for pinch points.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 u="sng" dirty="0"/>
              <a:t>NEVER</a:t>
            </a:r>
            <a:r>
              <a:rPr lang="en-GB" sz="1700" dirty="0"/>
              <a:t> work under a car supported by a jack only.</a:t>
            </a:r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FE00A7E2-3DA7-454C-BB6F-CA8634DF17CB}"/>
              </a:ext>
            </a:extLst>
          </p:cNvPr>
          <p:cNvSpPr txBox="1">
            <a:spLocks/>
          </p:cNvSpPr>
          <p:nvPr/>
        </p:nvSpPr>
        <p:spPr bwMode="auto">
          <a:xfrm>
            <a:off x="6266334" y="3798258"/>
            <a:ext cx="5588000" cy="24098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TIPS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 dirty="0"/>
              <a:t>Using a workshop: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700" dirty="0"/>
              <a:t>Check that they use a torque wrench. 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700" dirty="0"/>
              <a:t>Check that air impact wrenches are calibrated – difficulty removing wheel manually in case of roadside puncture.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 dirty="0"/>
              <a:t>Typical torque is 100 Nm (check for your car). This equates to 20 kg on a 50 cm lever.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 u="sng" dirty="0"/>
              <a:t>ALWAYS</a:t>
            </a:r>
            <a:r>
              <a:rPr lang="en-GB" sz="1700" dirty="0"/>
              <a:t> re-check wheel nut torque after 50 km of driving. 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C33FFFD4-9394-4E46-9D20-B199C5BA83AD}"/>
              </a:ext>
            </a:extLst>
          </p:cNvPr>
          <p:cNvSpPr txBox="1">
            <a:spLocks/>
          </p:cNvSpPr>
          <p:nvPr/>
        </p:nvSpPr>
        <p:spPr bwMode="auto">
          <a:xfrm>
            <a:off x="6266334" y="988822"/>
            <a:ext cx="5587993" cy="24377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AQUAPLANING</a:t>
            </a:r>
            <a:endParaRPr lang="en-GB" sz="1700" dirty="0"/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700" dirty="0"/>
              <a:t>Factors: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700" dirty="0"/>
              <a:t>Speed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700" dirty="0"/>
              <a:t>Wet road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700" dirty="0"/>
              <a:t>Surface of the road – worn grooves 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700" dirty="0"/>
              <a:t>Tread wear &amp; tyre pressure 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700" dirty="0"/>
              <a:t>Tread design  - winter tyres are worse than summer tyres!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9FDB4C-D4BA-420A-AE7E-7962725FE1AC}"/>
              </a:ext>
            </a:extLst>
          </p:cNvPr>
          <p:cNvCxnSpPr>
            <a:cxnSpLocks/>
          </p:cNvCxnSpPr>
          <p:nvPr/>
        </p:nvCxnSpPr>
        <p:spPr>
          <a:xfrm>
            <a:off x="6082474" y="1054359"/>
            <a:ext cx="0" cy="5524310"/>
          </a:xfrm>
          <a:prstGeom prst="line">
            <a:avLst/>
          </a:prstGeom>
          <a:ln w="25400">
            <a:solidFill>
              <a:srgbClr val="FF8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46F0452-4CBA-43DD-806F-35A009F04BFB}"/>
              </a:ext>
            </a:extLst>
          </p:cNvPr>
          <p:cNvCxnSpPr>
            <a:cxnSpLocks/>
          </p:cNvCxnSpPr>
          <p:nvPr/>
        </p:nvCxnSpPr>
        <p:spPr>
          <a:xfrm>
            <a:off x="505617" y="3674193"/>
            <a:ext cx="11173621" cy="824"/>
          </a:xfrm>
          <a:prstGeom prst="line">
            <a:avLst/>
          </a:prstGeom>
          <a:ln w="25400">
            <a:solidFill>
              <a:srgbClr val="FF8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7">
            <a:extLst>
              <a:ext uri="{FF2B5EF4-FFF2-40B4-BE49-F238E27FC236}">
                <a16:creationId xmlns:a16="http://schemas.microsoft.com/office/drawing/2014/main" id="{6D233134-CB84-4874-AB4A-024096E771D4}"/>
              </a:ext>
            </a:extLst>
          </p:cNvPr>
          <p:cNvSpPr txBox="1">
            <a:spLocks/>
          </p:cNvSpPr>
          <p:nvPr/>
        </p:nvSpPr>
        <p:spPr bwMode="auto">
          <a:xfrm>
            <a:off x="505620" y="988822"/>
            <a:ext cx="2545588" cy="24377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THE LAW*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Tread depth winter 3mm (NAF recommend 4mm).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GB" sz="1600" dirty="0"/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/>
              <a:t>Tread depth summer 1.6 mm (NAF recommend 3mm).</a:t>
            </a: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6FB928B9-55DC-4825-BD6F-0BDFADBC8C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8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1406" y1="56641" x2="41406" y2="566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125" y="3848768"/>
            <a:ext cx="2427638" cy="242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B259AF4-6514-45E3-A22D-2F630D17D52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7815"/>
          <a:stretch/>
        </p:blipFill>
        <p:spPr>
          <a:xfrm>
            <a:off x="3051208" y="1125521"/>
            <a:ext cx="2966411" cy="2270705"/>
          </a:xfrm>
          <a:prstGeom prst="rect">
            <a:avLst/>
          </a:prstGeom>
        </p:spPr>
      </p:pic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2EAB9608-4392-474C-8278-960FCCF9F8C0}"/>
              </a:ext>
            </a:extLst>
          </p:cNvPr>
          <p:cNvSpPr txBox="1">
            <a:spLocks/>
          </p:cNvSpPr>
          <p:nvPr/>
        </p:nvSpPr>
        <p:spPr bwMode="auto">
          <a:xfrm>
            <a:off x="547678" y="3411871"/>
            <a:ext cx="1647883" cy="2124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GB" sz="1100" dirty="0"/>
              <a:t>* Always check current law</a:t>
            </a:r>
          </a:p>
        </p:txBody>
      </p:sp>
      <p:pic>
        <p:nvPicPr>
          <p:cNvPr id="1026" name="Picture 2" descr="Spanner and screwdriver icon Royalty Free Vector Image">
            <a:extLst>
              <a:ext uri="{FF2B5EF4-FFF2-40B4-BE49-F238E27FC236}">
                <a16:creationId xmlns:a16="http://schemas.microsoft.com/office/drawing/2014/main" id="{F9679762-041A-4BF1-A28F-B51FB95AD2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alphaModFix amt="8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730" b="81116" l="9259" r="89815">
                        <a14:foregroundMark x1="21296" y1="10730" x2="21296" y2="10730"/>
                        <a14:foregroundMark x1="75463" y1="81116" x2="75463" y2="81116"/>
                        <a14:foregroundMark x1="80093" y1="19313" x2="80093" y2="19313"/>
                        <a14:foregroundMark x1="39352" y1="50644" x2="39352" y2="506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580" b="12372"/>
          <a:stretch/>
        </p:blipFill>
        <p:spPr bwMode="auto">
          <a:xfrm>
            <a:off x="1714194" y="4026359"/>
            <a:ext cx="2427637" cy="220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98F60344-5445-AE43-B1CA-C5087E2E3D1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884" y="741157"/>
            <a:ext cx="4283296" cy="156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99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34BC4D2790854BB2653DA8640BD991" ma:contentTypeVersion="13" ma:contentTypeDescription="Create a new document." ma:contentTypeScope="" ma:versionID="ae9386adf95962701d17039caf2af79b">
  <xsd:schema xmlns:xsd="http://www.w3.org/2001/XMLSchema" xmlns:xs="http://www.w3.org/2001/XMLSchema" xmlns:p="http://schemas.microsoft.com/office/2006/metadata/properties" xmlns:ns3="5df36e75-621e-47ad-8be2-d4b196b7572b" xmlns:ns4="aeaf1929-3672-4550-ab6a-d35aeff318ea" targetNamespace="http://schemas.microsoft.com/office/2006/metadata/properties" ma:root="true" ma:fieldsID="ec2230f2ccb12f278adfc15c30716d1d" ns3:_="" ns4:_="">
    <xsd:import namespace="5df36e75-621e-47ad-8be2-d4b196b7572b"/>
    <xsd:import namespace="aeaf1929-3672-4550-ab6a-d35aeff318e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6e75-621e-47ad-8be2-d4b196b757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f1929-3672-4550-ab6a-d35aeff318e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7AC073-6C31-4131-B860-59F0B8021C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f36e75-621e-47ad-8be2-d4b196b7572b"/>
    <ds:schemaRef ds:uri="aeaf1929-3672-4550-ab6a-d35aeff318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D55F27-928A-4308-A3A2-2EBC8641D3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32242A-696E-4190-BAAA-C9BEFD500CC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7812</TotalTime>
  <Words>204</Words>
  <Application>Microsoft Macintosh PowerPoint</Application>
  <PresentationFormat>Widescreen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Manager/>
  <Company>Galaxsea AS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bSafer Safety Moment - Tyre Safety</dc:title>
  <dc:subject/>
  <dc:creator>Rob Brown</dc:creator>
  <cp:keywords/>
  <dc:description/>
  <cp:lastModifiedBy>Rob Brown</cp:lastModifiedBy>
  <cp:revision>241</cp:revision>
  <cp:lastPrinted>2014-07-21T13:54:58Z</cp:lastPrinted>
  <dcterms:created xsi:type="dcterms:W3CDTF">2012-11-28T11:53:27Z</dcterms:created>
  <dcterms:modified xsi:type="dcterms:W3CDTF">2021-03-25T14:13:20Z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tatus">
    <vt:lpwstr>Draft</vt:lpwstr>
  </property>
  <property fmtid="{D5CDD505-2E9C-101B-9397-08002B2CF9AE}" pid="3" name="Expiry Date">
    <vt:lpwstr> </vt:lpwstr>
  </property>
  <property fmtid="{D5CDD505-2E9C-101B-9397-08002B2CF9AE}" pid="4" name="Security Classification">
    <vt:lpwstr>Internal</vt:lpwstr>
  </property>
  <property fmtid="{D5CDD505-2E9C-101B-9397-08002B2CF9AE}" pid="5" name="Author">
    <vt:lpwstr> </vt:lpwstr>
  </property>
  <property fmtid="{D5CDD505-2E9C-101B-9397-08002B2CF9AE}" pid="6" name="Created Date">
    <vt:lpwstr> </vt:lpwstr>
  </property>
  <property fmtid="{D5CDD505-2E9C-101B-9397-08002B2CF9AE}" pid="7" name="Document type">
    <vt:lpwstr>Presentation</vt:lpwstr>
  </property>
  <property fmtid="{D5CDD505-2E9C-101B-9397-08002B2CF9AE}" pid="8" name="Teamsite">
    <vt:bool>true</vt:bool>
  </property>
  <property fmtid="{D5CDD505-2E9C-101B-9397-08002B2CF9AE}" pid="9" name="Complete">
    <vt:lpwstr> </vt:lpwstr>
  </property>
  <property fmtid="{D5CDD505-2E9C-101B-9397-08002B2CF9AE}" pid="10" name="Edit">
    <vt:lpwstr> </vt:lpwstr>
  </property>
  <property fmtid="{D5CDD505-2E9C-101B-9397-08002B2CF9AE}" pid="11" name="TemplateParallel2010">
    <vt:bool>true</vt:bool>
  </property>
  <property fmtid="{D5CDD505-2E9C-101B-9397-08002B2CF9AE}" pid="12" name="TemplateColor">
    <vt:lpwstr>Grey</vt:lpwstr>
  </property>
  <property fmtid="{D5CDD505-2E9C-101B-9397-08002B2CF9AE}" pid="13" name="Pres Date">
    <vt:lpwstr>2012-11-28</vt:lpwstr>
  </property>
  <property fmtid="{D5CDD505-2E9C-101B-9397-08002B2CF9AE}" pid="14" name="Template">
    <vt:lpwstr>Statoil</vt:lpwstr>
  </property>
  <property fmtid="{D5CDD505-2E9C-101B-9397-08002B2CF9AE}" pid="15" name="ContentTypeId">
    <vt:lpwstr>0x010100D034BC4D2790854BB2653DA8640BD991</vt:lpwstr>
  </property>
</Properties>
</file>