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1"/>
  </p:sldMasterIdLst>
  <p:notesMasterIdLst>
    <p:notesMasterId r:id="rId4"/>
  </p:notesMasterIdLst>
  <p:handoutMasterIdLst>
    <p:handoutMasterId r:id="rId5"/>
  </p:handoutMasterIdLst>
  <p:sldIdLst>
    <p:sldId id="258" r:id="rId2"/>
    <p:sldId id="282" r:id="rId3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0" autoAdjust="0"/>
    <p:restoredTop sz="93741"/>
  </p:normalViewPr>
  <p:slideViewPr>
    <p:cSldViewPr snapToGrid="0">
      <p:cViewPr varScale="1">
        <p:scale>
          <a:sx n="120" d="100"/>
          <a:sy n="120" d="100"/>
        </p:scale>
        <p:origin x="1256" y="176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3/25/21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8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alaxsea.no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g"/><Relationship Id="rId4" Type="http://schemas.openxmlformats.org/officeDocument/2006/relationships/image" Target="cid:1F1EC0FC-1669-48B8-8D65-B6E87D277866@getinternet.no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a475d74c-e7a6-49be-a79a-51310bc0106e">
            <a:hlinkClick r:id="rId2"/>
            <a:extLst>
              <a:ext uri="{FF2B5EF4-FFF2-40B4-BE49-F238E27FC236}">
                <a16:creationId xmlns:a16="http://schemas.microsoft.com/office/drawing/2014/main" id="{15DD493A-DF09-4C6C-8CED-A0A0ED097160}"/>
              </a:ext>
            </a:extLst>
          </p:cNvPr>
          <p:cNvPicPr/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488393" y="6241300"/>
            <a:ext cx="3470694" cy="5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655983" y="6241300"/>
            <a:ext cx="1360497" cy="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axsea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g"/><Relationship Id="rId5" Type="http://schemas.openxmlformats.org/officeDocument/2006/relationships/image" Target="cid:1F1EC0FC-1669-48B8-8D65-B6E87D277866@getinternet.no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475d74c-e7a6-49be-a79a-51310bc0106e">
            <a:hlinkClick r:id="rId3"/>
            <a:extLst>
              <a:ext uri="{FF2B5EF4-FFF2-40B4-BE49-F238E27FC236}">
                <a16:creationId xmlns:a16="http://schemas.microsoft.com/office/drawing/2014/main" id="{370C187D-AAE3-DF49-8D21-5C2A67A843DE}"/>
              </a:ext>
            </a:extLst>
          </p:cNvPr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47201" y="5996763"/>
            <a:ext cx="3697598" cy="67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33FFFD4-9394-4E46-9D20-B199C5BA83AD}"/>
              </a:ext>
            </a:extLst>
          </p:cNvPr>
          <p:cNvSpPr txBox="1">
            <a:spLocks/>
          </p:cNvSpPr>
          <p:nvPr/>
        </p:nvSpPr>
        <p:spPr bwMode="auto">
          <a:xfrm>
            <a:off x="6266334" y="988822"/>
            <a:ext cx="5596763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WHY WE IGNORE WEAK SIGNALS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Under estimate the risk posed.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Inadequate appreciation of the knock-on effect of ignoring the signal.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The mind predicts the desired outcome (not the possible outcomes) – “Cognitive bias”.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Risks with familiar tasks underestimated (Risk Normalisation)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>
              <a:highlight>
                <a:srgbClr val="FFFF00"/>
              </a:highlight>
            </a:endParaRP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E00A7E2-3DA7-454C-BB6F-CA8634DF17CB}"/>
              </a:ext>
            </a:extLst>
          </p:cNvPr>
          <p:cNvSpPr txBox="1">
            <a:spLocks/>
          </p:cNvSpPr>
          <p:nvPr/>
        </p:nvSpPr>
        <p:spPr bwMode="auto">
          <a:xfrm>
            <a:off x="6266334" y="3281709"/>
            <a:ext cx="5588000" cy="28295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USING WEAK SIGNALS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Promote risk awareness and build a strong safety culture from the leadership down.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Encourage “listening” for weak signals.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Build a culture to recognise a weak signal and flag it.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Expect that appropriate challenges and interventions are made when weak signals are encountered.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Use weak signals as a focus area for safety improvement initiatives.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>
              <a:highlight>
                <a:srgbClr val="FFFF00"/>
              </a:highlight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>
              <a:highlight>
                <a:srgbClr val="FFFF00"/>
              </a:highlight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43B638-CDB2-4319-80E3-6F4DBAF4A480}"/>
              </a:ext>
            </a:extLst>
          </p:cNvPr>
          <p:cNvSpPr txBox="1">
            <a:spLocks/>
          </p:cNvSpPr>
          <p:nvPr/>
        </p:nvSpPr>
        <p:spPr bwMode="auto">
          <a:xfrm>
            <a:off x="505620" y="3288882"/>
            <a:ext cx="5512000" cy="29776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SOME TYPICAL FIRST INDICATORS / WEAK SIGNALS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Human – Personnel appears stressed or unsure in an activity; not “needing” documentation; untidy work area; accepting risk as the norm (see also Risk Normalisation).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Technical – Unusual gauge readings; sounds; smells; temperature; vibration. Equipment looks incomplete; broken or too worn. Incomplete / incorrect / out-of-date documentation.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Organisational - Regular or repeated incidents; unclear to personnel who to talk to; unclear who is in charge. </a:t>
            </a:r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D233134-CB84-4874-AB4A-024096E771D4}"/>
              </a:ext>
            </a:extLst>
          </p:cNvPr>
          <p:cNvSpPr txBox="1">
            <a:spLocks/>
          </p:cNvSpPr>
          <p:nvPr/>
        </p:nvSpPr>
        <p:spPr bwMode="auto">
          <a:xfrm>
            <a:off x="505619" y="988822"/>
            <a:ext cx="5512001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IS IT?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Weak signals are early signs that conditions or activities may not be as they should be.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Early signs that conditions or activities may in the near future change to something less optimal or undesirable.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Indicators which may be a surprise to the observer and which may lead to questioning of existing assumptions.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25" y="3730196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E836221-213A-493B-8A5D-449A141F083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9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7556" y1="59346" x2="37556" y2="59346"/>
                        <a14:foregroundMark x1="47111" y1="35981" x2="47111" y2="359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37400" y="1054359"/>
            <a:ext cx="3231718" cy="2305292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685C663-4C93-4418-930B-4B2776109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8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89662" l="6897" r="93333">
                        <a14:foregroundMark x1="49655" y1="44093" x2="49655" y2="44093"/>
                        <a14:foregroundMark x1="51724" y1="71730" x2="51724" y2="71730"/>
                        <a14:foregroundMark x1="7126" y1="83966" x2="7126" y2="83966"/>
                        <a14:foregroundMark x1="93333" y1="82700" x2="93333" y2="827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93" y="3655217"/>
            <a:ext cx="2546688" cy="250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1BFA8C7-F5AF-41B2-B54C-FE1F96073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alphaModFix amt="7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004" y="1267537"/>
            <a:ext cx="1963666" cy="191551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560263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First indicators (Weak Signals)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505619" y="3233558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5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10708</TotalTime>
  <Words>282</Words>
  <Application>Microsoft Macintosh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bSafer Safety Moment - Risk Normalisation</dc:title>
  <dc:subject/>
  <dc:creator>Rob Brown</dc:creator>
  <cp:keywords/>
  <dc:description/>
  <cp:lastModifiedBy>Rob Brown</cp:lastModifiedBy>
  <cp:revision>246</cp:revision>
  <cp:lastPrinted>2014-07-21T13:54:58Z</cp:lastPrinted>
  <dcterms:created xsi:type="dcterms:W3CDTF">2012-11-28T11:53:27Z</dcterms:created>
  <dcterms:modified xsi:type="dcterms:W3CDTF">2021-03-25T14:14:02Z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</Properties>
</file>